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9" r:id="rId4"/>
    <p:sldId id="260" r:id="rId5"/>
    <p:sldId id="258" r:id="rId6"/>
    <p:sldId id="261" r:id="rId7"/>
    <p:sldId id="262" r:id="rId8"/>
    <p:sldId id="264" r:id="rId9"/>
    <p:sldId id="263"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070" autoAdjust="0"/>
  </p:normalViewPr>
  <p:slideViewPr>
    <p:cSldViewPr snapToGrid="0">
      <p:cViewPr varScale="1">
        <p:scale>
          <a:sx n="75" d="100"/>
          <a:sy n="75" d="100"/>
        </p:scale>
        <p:origin x="946"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87E494-7C5F-4A7B-8F86-3FAD09846446}" type="doc">
      <dgm:prSet loTypeId="urn:microsoft.com/office/officeart/2005/8/layout/hierarchy2" loCatId="hierarchy" qsTypeId="urn:microsoft.com/office/officeart/2005/8/quickstyle/simple1" qsCatId="simple" csTypeId="urn:microsoft.com/office/officeart/2005/8/colors/colorful2" csCatId="colorful" phldr="1"/>
      <dgm:spPr/>
      <dgm:t>
        <a:bodyPr/>
        <a:lstStyle/>
        <a:p>
          <a:endParaRPr lang="ru-KZ"/>
        </a:p>
      </dgm:t>
    </dgm:pt>
    <dgm:pt modelId="{4AED017E-D6C2-4446-B129-BD6DE1D0FF35}">
      <dgm:prSet phldrT="[Текст]" custT="1"/>
      <dgm:spPr/>
      <dgm:t>
        <a:bodyPr/>
        <a:lstStyle/>
        <a:p>
          <a:r>
            <a:rPr lang="kk-KZ" sz="2000" b="1" dirty="0">
              <a:latin typeface="Times New Roman" panose="02020603050405020304" pitchFamily="18" charset="0"/>
              <a:cs typeface="Times New Roman" panose="02020603050405020304" pitchFamily="18" charset="0"/>
            </a:rPr>
            <a:t>Су шаруашылығы саласындағы білім беруді дамытудың басым бағыттары </a:t>
          </a:r>
          <a:endParaRPr lang="ru-KZ" sz="2000" b="1" dirty="0">
            <a:latin typeface="Times New Roman" panose="02020603050405020304" pitchFamily="18" charset="0"/>
            <a:cs typeface="Times New Roman" panose="02020603050405020304" pitchFamily="18" charset="0"/>
          </a:endParaRPr>
        </a:p>
      </dgm:t>
    </dgm:pt>
    <dgm:pt modelId="{0934F704-4B3E-4EE7-BCAC-85ED1B1D920A}" type="parTrans" cxnId="{ADF254E4-CA94-413B-A008-3BBABC2D683E}">
      <dgm:prSet/>
      <dgm:spPr/>
      <dgm:t>
        <a:bodyPr/>
        <a:lstStyle/>
        <a:p>
          <a:endParaRPr lang="ru-KZ"/>
        </a:p>
      </dgm:t>
    </dgm:pt>
    <dgm:pt modelId="{A0FA4171-A525-4F15-9B77-088E6A512CCC}" type="sibTrans" cxnId="{ADF254E4-CA94-413B-A008-3BBABC2D683E}">
      <dgm:prSet/>
      <dgm:spPr/>
      <dgm:t>
        <a:bodyPr/>
        <a:lstStyle/>
        <a:p>
          <a:endParaRPr lang="ru-KZ"/>
        </a:p>
      </dgm:t>
    </dgm:pt>
    <dgm:pt modelId="{EF6232F8-584E-4F8E-9987-244B47A57297}">
      <dgm:prSet phldrT="[Текст]" custT="1"/>
      <dgm:spPr/>
      <dgm:t>
        <a:bodyPr/>
        <a:lstStyle/>
        <a:p>
          <a:r>
            <a:rPr lang="kk-KZ" sz="1800" b="1" dirty="0">
              <a:latin typeface="Times New Roman" panose="02020603050405020304" pitchFamily="18" charset="0"/>
              <a:cs typeface="Times New Roman" panose="02020603050405020304" pitchFamily="18" charset="0"/>
            </a:rPr>
            <a:t>оқу процесіне жасанды интеллект </a:t>
          </a:r>
        </a:p>
        <a:p>
          <a:r>
            <a:rPr lang="kk-KZ" sz="1800" b="1" dirty="0">
              <a:latin typeface="Times New Roman" panose="02020603050405020304" pitchFamily="18" charset="0"/>
              <a:cs typeface="Times New Roman" panose="02020603050405020304" pitchFamily="18" charset="0"/>
            </a:rPr>
            <a:t>технологияларын енгізу</a:t>
          </a:r>
          <a:endParaRPr lang="ru-KZ" sz="1800" b="1" dirty="0">
            <a:latin typeface="Times New Roman" panose="02020603050405020304" pitchFamily="18" charset="0"/>
            <a:cs typeface="Times New Roman" panose="02020603050405020304" pitchFamily="18" charset="0"/>
          </a:endParaRPr>
        </a:p>
      </dgm:t>
    </dgm:pt>
    <dgm:pt modelId="{DB4105D1-A3B7-486C-8900-20D5F5A6A060}" type="parTrans" cxnId="{6CA8B95E-FB26-483D-9C13-930ECFD46B6F}">
      <dgm:prSet/>
      <dgm:spPr/>
      <dgm:t>
        <a:bodyPr/>
        <a:lstStyle/>
        <a:p>
          <a:endParaRPr lang="ru-KZ"/>
        </a:p>
      </dgm:t>
    </dgm:pt>
    <dgm:pt modelId="{486504FD-6D6F-4402-AD16-6A1FE433B142}" type="sibTrans" cxnId="{6CA8B95E-FB26-483D-9C13-930ECFD46B6F}">
      <dgm:prSet/>
      <dgm:spPr/>
      <dgm:t>
        <a:bodyPr/>
        <a:lstStyle/>
        <a:p>
          <a:endParaRPr lang="ru-KZ"/>
        </a:p>
      </dgm:t>
    </dgm:pt>
    <dgm:pt modelId="{9A7F1E5A-4567-4957-9429-D91DFFCBA0E2}">
      <dgm:prSet phldrT="[Текст]" custT="1"/>
      <dgm:spPr/>
      <dgm:t>
        <a:bodyPr/>
        <a:lstStyle/>
        <a:p>
          <a:r>
            <a:rPr lang="kk-KZ" sz="1800" b="1" dirty="0">
              <a:latin typeface="Times New Roman" panose="02020603050405020304" pitchFamily="18" charset="0"/>
              <a:cs typeface="Times New Roman" panose="02020603050405020304" pitchFamily="18" charset="0"/>
            </a:rPr>
            <a:t>Су тасқынын болжауда, суаруды оңтайландыру және бөгеттерді басқару және оларда апатты оқиғалардың алдын алу үшін, су ресурстарын қорғау және ұтымды пайдалануда ГАЖ және ІТ технологияларын қолданудың әлемдік тәжірибесін меңгеру</a:t>
          </a:r>
          <a:endParaRPr lang="ru-KZ" sz="1800" b="1" dirty="0">
            <a:latin typeface="Times New Roman" panose="02020603050405020304" pitchFamily="18" charset="0"/>
            <a:cs typeface="Times New Roman" panose="02020603050405020304" pitchFamily="18" charset="0"/>
          </a:endParaRPr>
        </a:p>
      </dgm:t>
    </dgm:pt>
    <dgm:pt modelId="{A06A64AB-759B-4980-8853-86A3034B3BD0}" type="parTrans" cxnId="{FCB73FBB-FDD2-4271-9035-453C92EF14F6}">
      <dgm:prSet/>
      <dgm:spPr/>
      <dgm:t>
        <a:bodyPr/>
        <a:lstStyle/>
        <a:p>
          <a:endParaRPr lang="ru-KZ"/>
        </a:p>
      </dgm:t>
    </dgm:pt>
    <dgm:pt modelId="{A55CCC81-DFF7-48CC-9912-DF5A6366422C}" type="sibTrans" cxnId="{FCB73FBB-FDD2-4271-9035-453C92EF14F6}">
      <dgm:prSet/>
      <dgm:spPr/>
      <dgm:t>
        <a:bodyPr/>
        <a:lstStyle/>
        <a:p>
          <a:endParaRPr lang="ru-KZ"/>
        </a:p>
      </dgm:t>
    </dgm:pt>
    <dgm:pt modelId="{11C3E89D-76BE-4D38-B31C-44C6463D473C}">
      <dgm:prSet phldrT="[Текст]" custT="1"/>
      <dgm:spPr/>
      <dgm:t>
        <a:bodyPr/>
        <a:lstStyle/>
        <a:p>
          <a:r>
            <a:rPr lang="kk-KZ" sz="1800" b="1" dirty="0">
              <a:latin typeface="Times New Roman" panose="02020603050405020304" pitchFamily="18" charset="0"/>
              <a:cs typeface="Times New Roman" panose="02020603050405020304" pitchFamily="18" charset="0"/>
            </a:rPr>
            <a:t>шетелдік әріптестермен бірлесіп білім беру бағдарламаларын әзірлеу</a:t>
          </a:r>
          <a:endParaRPr lang="ru-KZ" sz="1800" b="1" dirty="0">
            <a:latin typeface="Times New Roman" panose="02020603050405020304" pitchFamily="18" charset="0"/>
            <a:cs typeface="Times New Roman" panose="02020603050405020304" pitchFamily="18" charset="0"/>
          </a:endParaRPr>
        </a:p>
      </dgm:t>
    </dgm:pt>
    <dgm:pt modelId="{4DA183C2-9A43-44FD-8491-7FFED80102EE}" type="parTrans" cxnId="{9962F524-F2A5-47DA-ACB7-88ADBD812D2C}">
      <dgm:prSet/>
      <dgm:spPr/>
      <dgm:t>
        <a:bodyPr/>
        <a:lstStyle/>
        <a:p>
          <a:endParaRPr lang="ru-KZ"/>
        </a:p>
      </dgm:t>
    </dgm:pt>
    <dgm:pt modelId="{809D638F-42D6-4928-80AB-0CEBD3453D70}" type="sibTrans" cxnId="{9962F524-F2A5-47DA-ACB7-88ADBD812D2C}">
      <dgm:prSet/>
      <dgm:spPr/>
      <dgm:t>
        <a:bodyPr/>
        <a:lstStyle/>
        <a:p>
          <a:endParaRPr lang="ru-KZ"/>
        </a:p>
      </dgm:t>
    </dgm:pt>
    <dgm:pt modelId="{0FB4EB54-534F-4D4F-B248-238262279ADE}">
      <dgm:prSet custT="1"/>
      <dgm:spPr/>
      <dgm:t>
        <a:bodyPr/>
        <a:lstStyle/>
        <a:p>
          <a:r>
            <a:rPr lang="kk-KZ" sz="1800" b="1" dirty="0">
              <a:latin typeface="Times New Roman" panose="02020603050405020304" pitchFamily="18" charset="0"/>
              <a:cs typeface="Times New Roman" panose="02020603050405020304" pitchFamily="18" charset="0"/>
            </a:rPr>
            <a:t>Су ресурстарын басқару мәселелері бойынша Қазақстанның тұжырымдамалық құжаттарын нақтылау</a:t>
          </a:r>
          <a:endParaRPr lang="ru-KZ" sz="1800" b="1" dirty="0">
            <a:latin typeface="Times New Roman" panose="02020603050405020304" pitchFamily="18" charset="0"/>
            <a:cs typeface="Times New Roman" panose="02020603050405020304" pitchFamily="18" charset="0"/>
          </a:endParaRPr>
        </a:p>
      </dgm:t>
    </dgm:pt>
    <dgm:pt modelId="{8F1CAACA-66CD-4A62-BF42-9E2D1F8B0D91}" type="parTrans" cxnId="{C91FFDC6-C38C-4164-A2B2-C83EE1168A5D}">
      <dgm:prSet/>
      <dgm:spPr/>
      <dgm:t>
        <a:bodyPr/>
        <a:lstStyle/>
        <a:p>
          <a:endParaRPr lang="ru-KZ"/>
        </a:p>
      </dgm:t>
    </dgm:pt>
    <dgm:pt modelId="{451C4D28-8146-4006-A510-42699ACC1652}" type="sibTrans" cxnId="{C91FFDC6-C38C-4164-A2B2-C83EE1168A5D}">
      <dgm:prSet/>
      <dgm:spPr/>
      <dgm:t>
        <a:bodyPr/>
        <a:lstStyle/>
        <a:p>
          <a:endParaRPr lang="ru-KZ"/>
        </a:p>
      </dgm:t>
    </dgm:pt>
    <dgm:pt modelId="{C16F7D93-3E46-441C-A3DA-FD524DB381F7}">
      <dgm:prSet phldrT="[Текст]" custT="1"/>
      <dgm:spPr/>
      <dgm:t>
        <a:bodyPr/>
        <a:lstStyle/>
        <a:p>
          <a:r>
            <a:rPr lang="kk-KZ" sz="1800" b="1" dirty="0">
              <a:latin typeface="Times New Roman" panose="02020603050405020304" pitchFamily="18" charset="0"/>
              <a:cs typeface="Times New Roman" panose="02020603050405020304" pitchFamily="18" charset="0"/>
            </a:rPr>
            <a:t>Болашақ маманның моделі - жоғары оқу орнында оқуды аяқтағаннан кейін түлек көрсете алатын КС арқылы қалыптасқан кәсіби құзыреттер (оқыту нәтижелері).</a:t>
          </a:r>
          <a:endParaRPr lang="ru-KZ" sz="1800" b="1" dirty="0">
            <a:latin typeface="Times New Roman" panose="02020603050405020304" pitchFamily="18" charset="0"/>
            <a:cs typeface="Times New Roman" panose="02020603050405020304" pitchFamily="18" charset="0"/>
          </a:endParaRPr>
        </a:p>
      </dgm:t>
    </dgm:pt>
    <dgm:pt modelId="{7AE4EFFD-7B8A-4A44-B470-1542DFFD0635}" type="sibTrans" cxnId="{D4C4B5CF-A048-4C46-8520-CC600F7C5C86}">
      <dgm:prSet/>
      <dgm:spPr/>
      <dgm:t>
        <a:bodyPr/>
        <a:lstStyle/>
        <a:p>
          <a:endParaRPr lang="ru-KZ"/>
        </a:p>
      </dgm:t>
    </dgm:pt>
    <dgm:pt modelId="{64A4AC4F-E06D-4395-AFEA-56D1FF359786}" type="parTrans" cxnId="{D4C4B5CF-A048-4C46-8520-CC600F7C5C86}">
      <dgm:prSet/>
      <dgm:spPr/>
      <dgm:t>
        <a:bodyPr/>
        <a:lstStyle/>
        <a:p>
          <a:endParaRPr lang="ru-KZ"/>
        </a:p>
      </dgm:t>
    </dgm:pt>
    <dgm:pt modelId="{0510F461-94C6-4B07-BA57-EEC3E9AF875B}" type="pres">
      <dgm:prSet presAssocID="{BA87E494-7C5F-4A7B-8F86-3FAD09846446}" presName="diagram" presStyleCnt="0">
        <dgm:presLayoutVars>
          <dgm:chPref val="1"/>
          <dgm:dir/>
          <dgm:animOne val="branch"/>
          <dgm:animLvl val="lvl"/>
          <dgm:resizeHandles val="exact"/>
        </dgm:presLayoutVars>
      </dgm:prSet>
      <dgm:spPr/>
    </dgm:pt>
    <dgm:pt modelId="{B987822B-9EA1-4FC6-A5F8-7753D0E01D8C}" type="pres">
      <dgm:prSet presAssocID="{4AED017E-D6C2-4446-B129-BD6DE1D0FF35}" presName="root1" presStyleCnt="0"/>
      <dgm:spPr/>
    </dgm:pt>
    <dgm:pt modelId="{2D86EE7B-CC79-4727-A034-9CE352D84823}" type="pres">
      <dgm:prSet presAssocID="{4AED017E-D6C2-4446-B129-BD6DE1D0FF35}" presName="LevelOneTextNode" presStyleLbl="node0" presStyleIdx="0" presStyleCnt="1" custScaleX="148947" custScaleY="291235">
        <dgm:presLayoutVars>
          <dgm:chPref val="3"/>
        </dgm:presLayoutVars>
      </dgm:prSet>
      <dgm:spPr/>
    </dgm:pt>
    <dgm:pt modelId="{B77FF7D8-3C7B-4B5E-A8D8-F3BB87487D68}" type="pres">
      <dgm:prSet presAssocID="{4AED017E-D6C2-4446-B129-BD6DE1D0FF35}" presName="level2hierChild" presStyleCnt="0"/>
      <dgm:spPr/>
    </dgm:pt>
    <dgm:pt modelId="{AA8E9A01-967A-447D-A357-9F3A9E1F4F4F}" type="pres">
      <dgm:prSet presAssocID="{DB4105D1-A3B7-486C-8900-20D5F5A6A060}" presName="conn2-1" presStyleLbl="parChTrans1D2" presStyleIdx="0" presStyleCnt="2"/>
      <dgm:spPr/>
    </dgm:pt>
    <dgm:pt modelId="{36EA2780-0564-424B-90ED-F042E432B3A9}" type="pres">
      <dgm:prSet presAssocID="{DB4105D1-A3B7-486C-8900-20D5F5A6A060}" presName="connTx" presStyleLbl="parChTrans1D2" presStyleIdx="0" presStyleCnt="2"/>
      <dgm:spPr/>
    </dgm:pt>
    <dgm:pt modelId="{77AB669B-8FF3-4B47-AC67-97FC381E71E1}" type="pres">
      <dgm:prSet presAssocID="{EF6232F8-584E-4F8E-9987-244B47A57297}" presName="root2" presStyleCnt="0"/>
      <dgm:spPr/>
    </dgm:pt>
    <dgm:pt modelId="{E10C98A7-D8ED-43E9-9E95-261BD69BB49D}" type="pres">
      <dgm:prSet presAssocID="{EF6232F8-584E-4F8E-9987-244B47A57297}" presName="LevelTwoTextNode" presStyleLbl="node2" presStyleIdx="0" presStyleCnt="2" custScaleX="124004" custScaleY="221417">
        <dgm:presLayoutVars>
          <dgm:chPref val="3"/>
        </dgm:presLayoutVars>
      </dgm:prSet>
      <dgm:spPr/>
    </dgm:pt>
    <dgm:pt modelId="{AC317BDE-8173-4222-BDA7-3B8B68F7D79D}" type="pres">
      <dgm:prSet presAssocID="{EF6232F8-584E-4F8E-9987-244B47A57297}" presName="level3hierChild" presStyleCnt="0"/>
      <dgm:spPr/>
    </dgm:pt>
    <dgm:pt modelId="{96D85E9E-05E0-4ED9-A0B7-39DCA82D01BD}" type="pres">
      <dgm:prSet presAssocID="{8F1CAACA-66CD-4A62-BF42-9E2D1F8B0D91}" presName="conn2-1" presStyleLbl="parChTrans1D3" presStyleIdx="0" presStyleCnt="3"/>
      <dgm:spPr/>
    </dgm:pt>
    <dgm:pt modelId="{D9B24FE0-1001-4E6F-BEB9-833312F6CD15}" type="pres">
      <dgm:prSet presAssocID="{8F1CAACA-66CD-4A62-BF42-9E2D1F8B0D91}" presName="connTx" presStyleLbl="parChTrans1D3" presStyleIdx="0" presStyleCnt="3"/>
      <dgm:spPr/>
    </dgm:pt>
    <dgm:pt modelId="{5340B9F5-A9C9-49A9-AB81-CE475BC5E658}" type="pres">
      <dgm:prSet presAssocID="{0FB4EB54-534F-4D4F-B248-238262279ADE}" presName="root2" presStyleCnt="0"/>
      <dgm:spPr/>
    </dgm:pt>
    <dgm:pt modelId="{70340C91-F915-4003-B04D-CC522B43487E}" type="pres">
      <dgm:prSet presAssocID="{0FB4EB54-534F-4D4F-B248-238262279ADE}" presName="LevelTwoTextNode" presStyleLbl="node3" presStyleIdx="0" presStyleCnt="3" custScaleX="224051" custScaleY="206506">
        <dgm:presLayoutVars>
          <dgm:chPref val="3"/>
        </dgm:presLayoutVars>
      </dgm:prSet>
      <dgm:spPr/>
    </dgm:pt>
    <dgm:pt modelId="{65F9B11F-1C64-4BE9-A5F5-67623380BA87}" type="pres">
      <dgm:prSet presAssocID="{0FB4EB54-534F-4D4F-B248-238262279ADE}" presName="level3hierChild" presStyleCnt="0"/>
      <dgm:spPr/>
    </dgm:pt>
    <dgm:pt modelId="{31E6EA01-E86F-473D-BC65-87D4586EA0F3}" type="pres">
      <dgm:prSet presAssocID="{A06A64AB-759B-4980-8853-86A3034B3BD0}" presName="conn2-1" presStyleLbl="parChTrans1D3" presStyleIdx="1" presStyleCnt="3"/>
      <dgm:spPr/>
    </dgm:pt>
    <dgm:pt modelId="{DB6BFAA4-9814-4CFA-8EB3-A40ED16D4705}" type="pres">
      <dgm:prSet presAssocID="{A06A64AB-759B-4980-8853-86A3034B3BD0}" presName="connTx" presStyleLbl="parChTrans1D3" presStyleIdx="1" presStyleCnt="3"/>
      <dgm:spPr/>
    </dgm:pt>
    <dgm:pt modelId="{CA220076-CE8E-4F44-83F7-0A1B4AA3F198}" type="pres">
      <dgm:prSet presAssocID="{9A7F1E5A-4567-4957-9429-D91DFFCBA0E2}" presName="root2" presStyleCnt="0"/>
      <dgm:spPr/>
    </dgm:pt>
    <dgm:pt modelId="{CB7CEEFF-B460-4295-8385-6EB6E2C93370}" type="pres">
      <dgm:prSet presAssocID="{9A7F1E5A-4567-4957-9429-D91DFFCBA0E2}" presName="LevelTwoTextNode" presStyleLbl="node3" presStyleIdx="1" presStyleCnt="3" custScaleX="266668" custScaleY="281320">
        <dgm:presLayoutVars>
          <dgm:chPref val="3"/>
        </dgm:presLayoutVars>
      </dgm:prSet>
      <dgm:spPr/>
    </dgm:pt>
    <dgm:pt modelId="{76A61813-BE94-4A32-839C-6C2A26C09B76}" type="pres">
      <dgm:prSet presAssocID="{9A7F1E5A-4567-4957-9429-D91DFFCBA0E2}" presName="level3hierChild" presStyleCnt="0"/>
      <dgm:spPr/>
    </dgm:pt>
    <dgm:pt modelId="{7B365906-AC35-4173-8D4E-F8D36AAD8E22}" type="pres">
      <dgm:prSet presAssocID="{4DA183C2-9A43-44FD-8491-7FFED80102EE}" presName="conn2-1" presStyleLbl="parChTrans1D2" presStyleIdx="1" presStyleCnt="2"/>
      <dgm:spPr/>
    </dgm:pt>
    <dgm:pt modelId="{6E3DC87A-EE27-445B-BCB1-601A9A89D96B}" type="pres">
      <dgm:prSet presAssocID="{4DA183C2-9A43-44FD-8491-7FFED80102EE}" presName="connTx" presStyleLbl="parChTrans1D2" presStyleIdx="1" presStyleCnt="2"/>
      <dgm:spPr/>
    </dgm:pt>
    <dgm:pt modelId="{C1CA7ACA-06E6-48A2-8B13-6533A4F163B5}" type="pres">
      <dgm:prSet presAssocID="{11C3E89D-76BE-4D38-B31C-44C6463D473C}" presName="root2" presStyleCnt="0"/>
      <dgm:spPr/>
    </dgm:pt>
    <dgm:pt modelId="{6DF2061D-C8E1-4DFE-978C-684C31356DA7}" type="pres">
      <dgm:prSet presAssocID="{11C3E89D-76BE-4D38-B31C-44C6463D473C}" presName="LevelTwoTextNode" presStyleLbl="node2" presStyleIdx="1" presStyleCnt="2" custScaleX="132361" custScaleY="240109">
        <dgm:presLayoutVars>
          <dgm:chPref val="3"/>
        </dgm:presLayoutVars>
      </dgm:prSet>
      <dgm:spPr/>
    </dgm:pt>
    <dgm:pt modelId="{54E30350-183D-4AE0-B9CE-929B8F86122C}" type="pres">
      <dgm:prSet presAssocID="{11C3E89D-76BE-4D38-B31C-44C6463D473C}" presName="level3hierChild" presStyleCnt="0"/>
      <dgm:spPr/>
    </dgm:pt>
    <dgm:pt modelId="{EF5C71B2-6E42-4193-83B0-16A5C68AFAB7}" type="pres">
      <dgm:prSet presAssocID="{64A4AC4F-E06D-4395-AFEA-56D1FF359786}" presName="conn2-1" presStyleLbl="parChTrans1D3" presStyleIdx="2" presStyleCnt="3"/>
      <dgm:spPr/>
    </dgm:pt>
    <dgm:pt modelId="{227F58B8-06AF-417A-9FFC-310E147D36EE}" type="pres">
      <dgm:prSet presAssocID="{64A4AC4F-E06D-4395-AFEA-56D1FF359786}" presName="connTx" presStyleLbl="parChTrans1D3" presStyleIdx="2" presStyleCnt="3"/>
      <dgm:spPr/>
    </dgm:pt>
    <dgm:pt modelId="{4C6C34D9-36DD-4B91-9CF3-EB6C922AF9DF}" type="pres">
      <dgm:prSet presAssocID="{C16F7D93-3E46-441C-A3DA-FD524DB381F7}" presName="root2" presStyleCnt="0"/>
      <dgm:spPr/>
    </dgm:pt>
    <dgm:pt modelId="{4EFEDF89-FBD8-4998-9057-73FF64DED04C}" type="pres">
      <dgm:prSet presAssocID="{C16F7D93-3E46-441C-A3DA-FD524DB381F7}" presName="LevelTwoTextNode" presStyleLbl="node3" presStyleIdx="2" presStyleCnt="3" custScaleX="327594" custScaleY="185427">
        <dgm:presLayoutVars>
          <dgm:chPref val="3"/>
        </dgm:presLayoutVars>
      </dgm:prSet>
      <dgm:spPr/>
    </dgm:pt>
    <dgm:pt modelId="{CE30358D-535D-4E5D-AD5C-54A57228813F}" type="pres">
      <dgm:prSet presAssocID="{C16F7D93-3E46-441C-A3DA-FD524DB381F7}" presName="level3hierChild" presStyleCnt="0"/>
      <dgm:spPr/>
    </dgm:pt>
  </dgm:ptLst>
  <dgm:cxnLst>
    <dgm:cxn modelId="{9442DE13-FFEE-48B6-9974-0EA645E65CE5}" type="presOf" srcId="{8F1CAACA-66CD-4A62-BF42-9E2D1F8B0D91}" destId="{96D85E9E-05E0-4ED9-A0B7-39DCA82D01BD}" srcOrd="0" destOrd="0" presId="urn:microsoft.com/office/officeart/2005/8/layout/hierarchy2"/>
    <dgm:cxn modelId="{999A9E1B-55D3-4D4A-9F01-3B2D5A4060E4}" type="presOf" srcId="{C16F7D93-3E46-441C-A3DA-FD524DB381F7}" destId="{4EFEDF89-FBD8-4998-9057-73FF64DED04C}" srcOrd="0" destOrd="0" presId="urn:microsoft.com/office/officeart/2005/8/layout/hierarchy2"/>
    <dgm:cxn modelId="{3BDD6B20-22BD-43FF-8046-F0F2B584CD7A}" type="presOf" srcId="{11C3E89D-76BE-4D38-B31C-44C6463D473C}" destId="{6DF2061D-C8E1-4DFE-978C-684C31356DA7}" srcOrd="0" destOrd="0" presId="urn:microsoft.com/office/officeart/2005/8/layout/hierarchy2"/>
    <dgm:cxn modelId="{28CDE923-757A-40CB-B35B-D29E9F328DE8}" type="presOf" srcId="{DB4105D1-A3B7-486C-8900-20D5F5A6A060}" destId="{36EA2780-0564-424B-90ED-F042E432B3A9}" srcOrd="1" destOrd="0" presId="urn:microsoft.com/office/officeart/2005/8/layout/hierarchy2"/>
    <dgm:cxn modelId="{9962F524-F2A5-47DA-ACB7-88ADBD812D2C}" srcId="{4AED017E-D6C2-4446-B129-BD6DE1D0FF35}" destId="{11C3E89D-76BE-4D38-B31C-44C6463D473C}" srcOrd="1" destOrd="0" parTransId="{4DA183C2-9A43-44FD-8491-7FFED80102EE}" sibTransId="{809D638F-42D6-4928-80AB-0CEBD3453D70}"/>
    <dgm:cxn modelId="{55F8F040-6F25-4F8E-BFBA-6545F34D5293}" type="presOf" srcId="{8F1CAACA-66CD-4A62-BF42-9E2D1F8B0D91}" destId="{D9B24FE0-1001-4E6F-BEB9-833312F6CD15}" srcOrd="1" destOrd="0" presId="urn:microsoft.com/office/officeart/2005/8/layout/hierarchy2"/>
    <dgm:cxn modelId="{6CA8B95E-FB26-483D-9C13-930ECFD46B6F}" srcId="{4AED017E-D6C2-4446-B129-BD6DE1D0FF35}" destId="{EF6232F8-584E-4F8E-9987-244B47A57297}" srcOrd="0" destOrd="0" parTransId="{DB4105D1-A3B7-486C-8900-20D5F5A6A060}" sibTransId="{486504FD-6D6F-4402-AD16-6A1FE433B142}"/>
    <dgm:cxn modelId="{F3CDEE65-9FBE-4351-87DA-517043D8E730}" type="presOf" srcId="{64A4AC4F-E06D-4395-AFEA-56D1FF359786}" destId="{EF5C71B2-6E42-4193-83B0-16A5C68AFAB7}" srcOrd="0" destOrd="0" presId="urn:microsoft.com/office/officeart/2005/8/layout/hierarchy2"/>
    <dgm:cxn modelId="{FBBAB653-086B-4FEF-8B2C-A4D2BDF38FA0}" type="presOf" srcId="{9A7F1E5A-4567-4957-9429-D91DFFCBA0E2}" destId="{CB7CEEFF-B460-4295-8385-6EB6E2C93370}" srcOrd="0" destOrd="0" presId="urn:microsoft.com/office/officeart/2005/8/layout/hierarchy2"/>
    <dgm:cxn modelId="{E5E9AE93-1D5A-4B8A-B07C-F4D833129AA6}" type="presOf" srcId="{DB4105D1-A3B7-486C-8900-20D5F5A6A060}" destId="{AA8E9A01-967A-447D-A357-9F3A9E1F4F4F}" srcOrd="0" destOrd="0" presId="urn:microsoft.com/office/officeart/2005/8/layout/hierarchy2"/>
    <dgm:cxn modelId="{9A1902AA-D2C3-44F1-A951-8CB18F9C7F6F}" type="presOf" srcId="{4AED017E-D6C2-4446-B129-BD6DE1D0FF35}" destId="{2D86EE7B-CC79-4727-A034-9CE352D84823}" srcOrd="0" destOrd="0" presId="urn:microsoft.com/office/officeart/2005/8/layout/hierarchy2"/>
    <dgm:cxn modelId="{6659CEB7-C377-40C7-9C0B-0695E2647626}" type="presOf" srcId="{4DA183C2-9A43-44FD-8491-7FFED80102EE}" destId="{7B365906-AC35-4173-8D4E-F8D36AAD8E22}" srcOrd="0" destOrd="0" presId="urn:microsoft.com/office/officeart/2005/8/layout/hierarchy2"/>
    <dgm:cxn modelId="{1653DAB8-9E1F-424D-8A52-2429861719C3}" type="presOf" srcId="{64A4AC4F-E06D-4395-AFEA-56D1FF359786}" destId="{227F58B8-06AF-417A-9FFC-310E147D36EE}" srcOrd="1" destOrd="0" presId="urn:microsoft.com/office/officeart/2005/8/layout/hierarchy2"/>
    <dgm:cxn modelId="{9A9D63B9-0FF3-46A7-99F1-32B965CAFBD6}" type="presOf" srcId="{0FB4EB54-534F-4D4F-B248-238262279ADE}" destId="{70340C91-F915-4003-B04D-CC522B43487E}" srcOrd="0" destOrd="0" presId="urn:microsoft.com/office/officeart/2005/8/layout/hierarchy2"/>
    <dgm:cxn modelId="{FCB73FBB-FDD2-4271-9035-453C92EF14F6}" srcId="{EF6232F8-584E-4F8E-9987-244B47A57297}" destId="{9A7F1E5A-4567-4957-9429-D91DFFCBA0E2}" srcOrd="1" destOrd="0" parTransId="{A06A64AB-759B-4980-8853-86A3034B3BD0}" sibTransId="{A55CCC81-DFF7-48CC-9912-DF5A6366422C}"/>
    <dgm:cxn modelId="{333B70C3-82A8-4D1D-94FA-183AF7052236}" type="presOf" srcId="{4DA183C2-9A43-44FD-8491-7FFED80102EE}" destId="{6E3DC87A-EE27-445B-BCB1-601A9A89D96B}" srcOrd="1" destOrd="0" presId="urn:microsoft.com/office/officeart/2005/8/layout/hierarchy2"/>
    <dgm:cxn modelId="{45D0D7C6-5748-4CBF-A998-71F6631E9954}" type="presOf" srcId="{A06A64AB-759B-4980-8853-86A3034B3BD0}" destId="{DB6BFAA4-9814-4CFA-8EB3-A40ED16D4705}" srcOrd="1" destOrd="0" presId="urn:microsoft.com/office/officeart/2005/8/layout/hierarchy2"/>
    <dgm:cxn modelId="{C91FFDC6-C38C-4164-A2B2-C83EE1168A5D}" srcId="{EF6232F8-584E-4F8E-9987-244B47A57297}" destId="{0FB4EB54-534F-4D4F-B248-238262279ADE}" srcOrd="0" destOrd="0" parTransId="{8F1CAACA-66CD-4A62-BF42-9E2D1F8B0D91}" sibTransId="{451C4D28-8146-4006-A510-42699ACC1652}"/>
    <dgm:cxn modelId="{563019C8-1B2B-4B9F-BC12-AA96C5B446F4}" type="presOf" srcId="{BA87E494-7C5F-4A7B-8F86-3FAD09846446}" destId="{0510F461-94C6-4B07-BA57-EEC3E9AF875B}" srcOrd="0" destOrd="0" presId="urn:microsoft.com/office/officeart/2005/8/layout/hierarchy2"/>
    <dgm:cxn modelId="{7F9D2ACE-D057-4A99-B051-6563F3239A51}" type="presOf" srcId="{A06A64AB-759B-4980-8853-86A3034B3BD0}" destId="{31E6EA01-E86F-473D-BC65-87D4586EA0F3}" srcOrd="0" destOrd="0" presId="urn:microsoft.com/office/officeart/2005/8/layout/hierarchy2"/>
    <dgm:cxn modelId="{D4C4B5CF-A048-4C46-8520-CC600F7C5C86}" srcId="{11C3E89D-76BE-4D38-B31C-44C6463D473C}" destId="{C16F7D93-3E46-441C-A3DA-FD524DB381F7}" srcOrd="0" destOrd="0" parTransId="{64A4AC4F-E06D-4395-AFEA-56D1FF359786}" sibTransId="{7AE4EFFD-7B8A-4A44-B470-1542DFFD0635}"/>
    <dgm:cxn modelId="{9CD7AFD1-0832-4B2E-8728-E9A5A3150A36}" type="presOf" srcId="{EF6232F8-584E-4F8E-9987-244B47A57297}" destId="{E10C98A7-D8ED-43E9-9E95-261BD69BB49D}" srcOrd="0" destOrd="0" presId="urn:microsoft.com/office/officeart/2005/8/layout/hierarchy2"/>
    <dgm:cxn modelId="{ADF254E4-CA94-413B-A008-3BBABC2D683E}" srcId="{BA87E494-7C5F-4A7B-8F86-3FAD09846446}" destId="{4AED017E-D6C2-4446-B129-BD6DE1D0FF35}" srcOrd="0" destOrd="0" parTransId="{0934F704-4B3E-4EE7-BCAC-85ED1B1D920A}" sibTransId="{A0FA4171-A525-4F15-9B77-088E6A512CCC}"/>
    <dgm:cxn modelId="{1F614861-BBE3-4CF1-A3B5-8DED68F1239B}" type="presParOf" srcId="{0510F461-94C6-4B07-BA57-EEC3E9AF875B}" destId="{B987822B-9EA1-4FC6-A5F8-7753D0E01D8C}" srcOrd="0" destOrd="0" presId="urn:microsoft.com/office/officeart/2005/8/layout/hierarchy2"/>
    <dgm:cxn modelId="{D9C4E426-B522-4B98-BF7C-E8854D7CF5BA}" type="presParOf" srcId="{B987822B-9EA1-4FC6-A5F8-7753D0E01D8C}" destId="{2D86EE7B-CC79-4727-A034-9CE352D84823}" srcOrd="0" destOrd="0" presId="urn:microsoft.com/office/officeart/2005/8/layout/hierarchy2"/>
    <dgm:cxn modelId="{E310D11A-5C09-4ACC-A286-DB6B020EF84D}" type="presParOf" srcId="{B987822B-9EA1-4FC6-A5F8-7753D0E01D8C}" destId="{B77FF7D8-3C7B-4B5E-A8D8-F3BB87487D68}" srcOrd="1" destOrd="0" presId="urn:microsoft.com/office/officeart/2005/8/layout/hierarchy2"/>
    <dgm:cxn modelId="{774AA745-7047-4ECE-8896-21FDC0D4A203}" type="presParOf" srcId="{B77FF7D8-3C7B-4B5E-A8D8-F3BB87487D68}" destId="{AA8E9A01-967A-447D-A357-9F3A9E1F4F4F}" srcOrd="0" destOrd="0" presId="urn:microsoft.com/office/officeart/2005/8/layout/hierarchy2"/>
    <dgm:cxn modelId="{700BB6C9-877E-4BD7-B22A-F8DD838DD23B}" type="presParOf" srcId="{AA8E9A01-967A-447D-A357-9F3A9E1F4F4F}" destId="{36EA2780-0564-424B-90ED-F042E432B3A9}" srcOrd="0" destOrd="0" presId="urn:microsoft.com/office/officeart/2005/8/layout/hierarchy2"/>
    <dgm:cxn modelId="{E0482E68-DE4A-467F-BD75-A861DE4E3C54}" type="presParOf" srcId="{B77FF7D8-3C7B-4B5E-A8D8-F3BB87487D68}" destId="{77AB669B-8FF3-4B47-AC67-97FC381E71E1}" srcOrd="1" destOrd="0" presId="urn:microsoft.com/office/officeart/2005/8/layout/hierarchy2"/>
    <dgm:cxn modelId="{F6F2DCEF-8265-4AD0-B74C-18E50A418B5A}" type="presParOf" srcId="{77AB669B-8FF3-4B47-AC67-97FC381E71E1}" destId="{E10C98A7-D8ED-43E9-9E95-261BD69BB49D}" srcOrd="0" destOrd="0" presId="urn:microsoft.com/office/officeart/2005/8/layout/hierarchy2"/>
    <dgm:cxn modelId="{8659E896-64BE-4F22-887F-A27C0CBB14EC}" type="presParOf" srcId="{77AB669B-8FF3-4B47-AC67-97FC381E71E1}" destId="{AC317BDE-8173-4222-BDA7-3B8B68F7D79D}" srcOrd="1" destOrd="0" presId="urn:microsoft.com/office/officeart/2005/8/layout/hierarchy2"/>
    <dgm:cxn modelId="{95DCC044-480C-4A3B-8359-4DEF2ED4B542}" type="presParOf" srcId="{AC317BDE-8173-4222-BDA7-3B8B68F7D79D}" destId="{96D85E9E-05E0-4ED9-A0B7-39DCA82D01BD}" srcOrd="0" destOrd="0" presId="urn:microsoft.com/office/officeart/2005/8/layout/hierarchy2"/>
    <dgm:cxn modelId="{7445BD8B-2702-442E-87AA-28ADDFF5EFC2}" type="presParOf" srcId="{96D85E9E-05E0-4ED9-A0B7-39DCA82D01BD}" destId="{D9B24FE0-1001-4E6F-BEB9-833312F6CD15}" srcOrd="0" destOrd="0" presId="urn:microsoft.com/office/officeart/2005/8/layout/hierarchy2"/>
    <dgm:cxn modelId="{0FFBCCFD-163C-4D70-ABFA-D7B74FBA0F38}" type="presParOf" srcId="{AC317BDE-8173-4222-BDA7-3B8B68F7D79D}" destId="{5340B9F5-A9C9-49A9-AB81-CE475BC5E658}" srcOrd="1" destOrd="0" presId="urn:microsoft.com/office/officeart/2005/8/layout/hierarchy2"/>
    <dgm:cxn modelId="{61789A54-CB6A-4347-AA21-A1A381007999}" type="presParOf" srcId="{5340B9F5-A9C9-49A9-AB81-CE475BC5E658}" destId="{70340C91-F915-4003-B04D-CC522B43487E}" srcOrd="0" destOrd="0" presId="urn:microsoft.com/office/officeart/2005/8/layout/hierarchy2"/>
    <dgm:cxn modelId="{D99CC186-1FF2-480A-B8A1-733285F6D81D}" type="presParOf" srcId="{5340B9F5-A9C9-49A9-AB81-CE475BC5E658}" destId="{65F9B11F-1C64-4BE9-A5F5-67623380BA87}" srcOrd="1" destOrd="0" presId="urn:microsoft.com/office/officeart/2005/8/layout/hierarchy2"/>
    <dgm:cxn modelId="{848825EC-60EF-4494-B038-EA4DB4423FB4}" type="presParOf" srcId="{AC317BDE-8173-4222-BDA7-3B8B68F7D79D}" destId="{31E6EA01-E86F-473D-BC65-87D4586EA0F3}" srcOrd="2" destOrd="0" presId="urn:microsoft.com/office/officeart/2005/8/layout/hierarchy2"/>
    <dgm:cxn modelId="{86F2613D-B33D-4DB7-A401-6DFF070E0DB8}" type="presParOf" srcId="{31E6EA01-E86F-473D-BC65-87D4586EA0F3}" destId="{DB6BFAA4-9814-4CFA-8EB3-A40ED16D4705}" srcOrd="0" destOrd="0" presId="urn:microsoft.com/office/officeart/2005/8/layout/hierarchy2"/>
    <dgm:cxn modelId="{C91850BC-7939-450C-B8D8-D556ECC14109}" type="presParOf" srcId="{AC317BDE-8173-4222-BDA7-3B8B68F7D79D}" destId="{CA220076-CE8E-4F44-83F7-0A1B4AA3F198}" srcOrd="3" destOrd="0" presId="urn:microsoft.com/office/officeart/2005/8/layout/hierarchy2"/>
    <dgm:cxn modelId="{14F1A6CA-23E1-447F-8DB2-515E65D4AC77}" type="presParOf" srcId="{CA220076-CE8E-4F44-83F7-0A1B4AA3F198}" destId="{CB7CEEFF-B460-4295-8385-6EB6E2C93370}" srcOrd="0" destOrd="0" presId="urn:microsoft.com/office/officeart/2005/8/layout/hierarchy2"/>
    <dgm:cxn modelId="{2BA4908E-27C3-462E-8B05-605E790D1F5C}" type="presParOf" srcId="{CA220076-CE8E-4F44-83F7-0A1B4AA3F198}" destId="{76A61813-BE94-4A32-839C-6C2A26C09B76}" srcOrd="1" destOrd="0" presId="urn:microsoft.com/office/officeart/2005/8/layout/hierarchy2"/>
    <dgm:cxn modelId="{A4407BB1-C08C-4341-8BE4-5B9A95E5D4E3}" type="presParOf" srcId="{B77FF7D8-3C7B-4B5E-A8D8-F3BB87487D68}" destId="{7B365906-AC35-4173-8D4E-F8D36AAD8E22}" srcOrd="2" destOrd="0" presId="urn:microsoft.com/office/officeart/2005/8/layout/hierarchy2"/>
    <dgm:cxn modelId="{3C01A47E-7C6D-4BE9-B3BC-B98136E5798E}" type="presParOf" srcId="{7B365906-AC35-4173-8D4E-F8D36AAD8E22}" destId="{6E3DC87A-EE27-445B-BCB1-601A9A89D96B}" srcOrd="0" destOrd="0" presId="urn:microsoft.com/office/officeart/2005/8/layout/hierarchy2"/>
    <dgm:cxn modelId="{B390C761-2E81-47A5-81B8-BE13973B7456}" type="presParOf" srcId="{B77FF7D8-3C7B-4B5E-A8D8-F3BB87487D68}" destId="{C1CA7ACA-06E6-48A2-8B13-6533A4F163B5}" srcOrd="3" destOrd="0" presId="urn:microsoft.com/office/officeart/2005/8/layout/hierarchy2"/>
    <dgm:cxn modelId="{A9D1F086-7559-4350-9579-5EB719FB7BB8}" type="presParOf" srcId="{C1CA7ACA-06E6-48A2-8B13-6533A4F163B5}" destId="{6DF2061D-C8E1-4DFE-978C-684C31356DA7}" srcOrd="0" destOrd="0" presId="urn:microsoft.com/office/officeart/2005/8/layout/hierarchy2"/>
    <dgm:cxn modelId="{3F2BAB7D-D802-4C9E-9828-BEB0F18DD4AE}" type="presParOf" srcId="{C1CA7ACA-06E6-48A2-8B13-6533A4F163B5}" destId="{54E30350-183D-4AE0-B9CE-929B8F86122C}" srcOrd="1" destOrd="0" presId="urn:microsoft.com/office/officeart/2005/8/layout/hierarchy2"/>
    <dgm:cxn modelId="{BBB1614B-3E2C-4455-A2BE-FEE1A49BA93B}" type="presParOf" srcId="{54E30350-183D-4AE0-B9CE-929B8F86122C}" destId="{EF5C71B2-6E42-4193-83B0-16A5C68AFAB7}" srcOrd="0" destOrd="0" presId="urn:microsoft.com/office/officeart/2005/8/layout/hierarchy2"/>
    <dgm:cxn modelId="{D356CB54-11BA-4FEB-80CB-95C56280977E}" type="presParOf" srcId="{EF5C71B2-6E42-4193-83B0-16A5C68AFAB7}" destId="{227F58B8-06AF-417A-9FFC-310E147D36EE}" srcOrd="0" destOrd="0" presId="urn:microsoft.com/office/officeart/2005/8/layout/hierarchy2"/>
    <dgm:cxn modelId="{89884B7E-1B11-4289-83F0-8F894CD83B5B}" type="presParOf" srcId="{54E30350-183D-4AE0-B9CE-929B8F86122C}" destId="{4C6C34D9-36DD-4B91-9CF3-EB6C922AF9DF}" srcOrd="1" destOrd="0" presId="urn:microsoft.com/office/officeart/2005/8/layout/hierarchy2"/>
    <dgm:cxn modelId="{71529965-B092-470F-8EFE-09E572643431}" type="presParOf" srcId="{4C6C34D9-36DD-4B91-9CF3-EB6C922AF9DF}" destId="{4EFEDF89-FBD8-4998-9057-73FF64DED04C}" srcOrd="0" destOrd="0" presId="urn:microsoft.com/office/officeart/2005/8/layout/hierarchy2"/>
    <dgm:cxn modelId="{1CDD64A4-86E7-4C50-8777-7F4E182C33BE}" type="presParOf" srcId="{4C6C34D9-36DD-4B91-9CF3-EB6C922AF9DF}" destId="{CE30358D-535D-4E5D-AD5C-54A57228813F}"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86EE7B-CC79-4727-A034-9CE352D84823}">
      <dsp:nvSpPr>
        <dsp:cNvPr id="0" name=""/>
        <dsp:cNvSpPr/>
      </dsp:nvSpPr>
      <dsp:spPr>
        <a:xfrm>
          <a:off x="6178" y="2167208"/>
          <a:ext cx="2145687" cy="209772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kk-KZ" sz="2000" b="1" kern="1200" dirty="0">
              <a:latin typeface="Times New Roman" panose="02020603050405020304" pitchFamily="18" charset="0"/>
              <a:cs typeface="Times New Roman" panose="02020603050405020304" pitchFamily="18" charset="0"/>
            </a:rPr>
            <a:t>Су шаруашылығы саласындағы білім беруді дамытудың басым бағыттары </a:t>
          </a:r>
          <a:endParaRPr lang="ru-KZ" sz="2000" b="1" kern="1200" dirty="0">
            <a:latin typeface="Times New Roman" panose="02020603050405020304" pitchFamily="18" charset="0"/>
            <a:cs typeface="Times New Roman" panose="02020603050405020304" pitchFamily="18" charset="0"/>
          </a:endParaRPr>
        </a:p>
      </dsp:txBody>
      <dsp:txXfrm>
        <a:off x="67618" y="2228648"/>
        <a:ext cx="2022807" cy="1974843"/>
      </dsp:txXfrm>
    </dsp:sp>
    <dsp:sp modelId="{AA8E9A01-967A-447D-A357-9F3A9E1F4F4F}">
      <dsp:nvSpPr>
        <dsp:cNvPr id="0" name=""/>
        <dsp:cNvSpPr/>
      </dsp:nvSpPr>
      <dsp:spPr>
        <a:xfrm rot="17608302">
          <a:off x="1716613" y="2540593"/>
          <a:ext cx="1446734" cy="23926"/>
        </a:xfrm>
        <a:custGeom>
          <a:avLst/>
          <a:gdLst/>
          <a:ahLst/>
          <a:cxnLst/>
          <a:rect l="0" t="0" r="0" b="0"/>
          <a:pathLst>
            <a:path>
              <a:moveTo>
                <a:pt x="0" y="11963"/>
              </a:moveTo>
              <a:lnTo>
                <a:pt x="1446734" y="11963"/>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KZ" sz="500" kern="1200"/>
        </a:p>
      </dsp:txBody>
      <dsp:txXfrm>
        <a:off x="2403811" y="2516388"/>
        <a:ext cx="72336" cy="72336"/>
      </dsp:txXfrm>
    </dsp:sp>
    <dsp:sp modelId="{E10C98A7-D8ED-43E9-9E95-261BD69BB49D}">
      <dsp:nvSpPr>
        <dsp:cNvPr id="0" name=""/>
        <dsp:cNvSpPr/>
      </dsp:nvSpPr>
      <dsp:spPr>
        <a:xfrm>
          <a:off x="2728094" y="1091626"/>
          <a:ext cx="1786365" cy="1594834"/>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kk-KZ" sz="1800" b="1" kern="1200" dirty="0">
              <a:latin typeface="Times New Roman" panose="02020603050405020304" pitchFamily="18" charset="0"/>
              <a:cs typeface="Times New Roman" panose="02020603050405020304" pitchFamily="18" charset="0"/>
            </a:rPr>
            <a:t>оқу процесіне жасанды интеллект </a:t>
          </a:r>
        </a:p>
        <a:p>
          <a:pPr marL="0" lvl="0" indent="0" algn="ctr" defTabSz="800100">
            <a:lnSpc>
              <a:spcPct val="90000"/>
            </a:lnSpc>
            <a:spcBef>
              <a:spcPct val="0"/>
            </a:spcBef>
            <a:spcAft>
              <a:spcPct val="35000"/>
            </a:spcAft>
            <a:buNone/>
          </a:pPr>
          <a:r>
            <a:rPr lang="kk-KZ" sz="1800" b="1" kern="1200" dirty="0">
              <a:latin typeface="Times New Roman" panose="02020603050405020304" pitchFamily="18" charset="0"/>
              <a:cs typeface="Times New Roman" panose="02020603050405020304" pitchFamily="18" charset="0"/>
            </a:rPr>
            <a:t>технологияларын енгізу</a:t>
          </a:r>
          <a:endParaRPr lang="ru-KZ" sz="1800" b="1" kern="1200" dirty="0">
            <a:latin typeface="Times New Roman" panose="02020603050405020304" pitchFamily="18" charset="0"/>
            <a:cs typeface="Times New Roman" panose="02020603050405020304" pitchFamily="18" charset="0"/>
          </a:endParaRPr>
        </a:p>
      </dsp:txBody>
      <dsp:txXfrm>
        <a:off x="2774805" y="1138337"/>
        <a:ext cx="1692943" cy="1501412"/>
      </dsp:txXfrm>
    </dsp:sp>
    <dsp:sp modelId="{96D85E9E-05E0-4ED9-A0B7-39DCA82D01BD}">
      <dsp:nvSpPr>
        <dsp:cNvPr id="0" name=""/>
        <dsp:cNvSpPr/>
      </dsp:nvSpPr>
      <dsp:spPr>
        <a:xfrm rot="17902028">
          <a:off x="4196170" y="1343492"/>
          <a:ext cx="1212807" cy="23926"/>
        </a:xfrm>
        <a:custGeom>
          <a:avLst/>
          <a:gdLst/>
          <a:ahLst/>
          <a:cxnLst/>
          <a:rect l="0" t="0" r="0" b="0"/>
          <a:pathLst>
            <a:path>
              <a:moveTo>
                <a:pt x="0" y="11963"/>
              </a:moveTo>
              <a:lnTo>
                <a:pt x="1212807" y="11963"/>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KZ" sz="500" kern="1200"/>
        </a:p>
      </dsp:txBody>
      <dsp:txXfrm>
        <a:off x="4772254" y="1325135"/>
        <a:ext cx="60640" cy="60640"/>
      </dsp:txXfrm>
    </dsp:sp>
    <dsp:sp modelId="{70340C91-F915-4003-B04D-CC522B43487E}">
      <dsp:nvSpPr>
        <dsp:cNvPr id="0" name=""/>
        <dsp:cNvSpPr/>
      </dsp:nvSpPr>
      <dsp:spPr>
        <a:xfrm>
          <a:off x="5090688" y="78152"/>
          <a:ext cx="3227613" cy="1487432"/>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kk-KZ" sz="1800" b="1" kern="1200" dirty="0">
              <a:latin typeface="Times New Roman" panose="02020603050405020304" pitchFamily="18" charset="0"/>
              <a:cs typeface="Times New Roman" panose="02020603050405020304" pitchFamily="18" charset="0"/>
            </a:rPr>
            <a:t>Су ресурстарын басқару мәселелері бойынша Қазақстанның тұжырымдамалық құжаттарын нақтылау</a:t>
          </a:r>
          <a:endParaRPr lang="ru-KZ" sz="1800" b="1" kern="1200" dirty="0">
            <a:latin typeface="Times New Roman" panose="02020603050405020304" pitchFamily="18" charset="0"/>
            <a:cs typeface="Times New Roman" panose="02020603050405020304" pitchFamily="18" charset="0"/>
          </a:endParaRPr>
        </a:p>
      </dsp:txBody>
      <dsp:txXfrm>
        <a:off x="5134253" y="121717"/>
        <a:ext cx="3140483" cy="1400302"/>
      </dsp:txXfrm>
    </dsp:sp>
    <dsp:sp modelId="{31E6EA01-E86F-473D-BC65-87D4586EA0F3}">
      <dsp:nvSpPr>
        <dsp:cNvPr id="0" name=""/>
        <dsp:cNvSpPr/>
      </dsp:nvSpPr>
      <dsp:spPr>
        <a:xfrm rot="3249502">
          <a:off x="4310531" y="2275949"/>
          <a:ext cx="984085" cy="23926"/>
        </a:xfrm>
        <a:custGeom>
          <a:avLst/>
          <a:gdLst/>
          <a:ahLst/>
          <a:cxnLst/>
          <a:rect l="0" t="0" r="0" b="0"/>
          <a:pathLst>
            <a:path>
              <a:moveTo>
                <a:pt x="0" y="11963"/>
              </a:moveTo>
              <a:lnTo>
                <a:pt x="984085" y="11963"/>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KZ" sz="500" kern="1200"/>
        </a:p>
      </dsp:txBody>
      <dsp:txXfrm>
        <a:off x="4777972" y="2263310"/>
        <a:ext cx="49204" cy="49204"/>
      </dsp:txXfrm>
    </dsp:sp>
    <dsp:sp modelId="{CB7CEEFF-B460-4295-8385-6EB6E2C93370}">
      <dsp:nvSpPr>
        <dsp:cNvPr id="0" name=""/>
        <dsp:cNvSpPr/>
      </dsp:nvSpPr>
      <dsp:spPr>
        <a:xfrm>
          <a:off x="5090688" y="1673627"/>
          <a:ext cx="3841542" cy="2026307"/>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kk-KZ" sz="1800" b="1" kern="1200" dirty="0">
              <a:latin typeface="Times New Roman" panose="02020603050405020304" pitchFamily="18" charset="0"/>
              <a:cs typeface="Times New Roman" panose="02020603050405020304" pitchFamily="18" charset="0"/>
            </a:rPr>
            <a:t>Су тасқынын болжауда, суаруды оңтайландыру және бөгеттерді басқару және оларда апатты оқиғалардың алдын алу үшін, су ресурстарын қорғау және ұтымды пайдалануда ГАЖ және ІТ технологияларын қолданудың әлемдік тәжірибесін меңгеру</a:t>
          </a:r>
          <a:endParaRPr lang="ru-KZ" sz="1800" b="1" kern="1200" dirty="0">
            <a:latin typeface="Times New Roman" panose="02020603050405020304" pitchFamily="18" charset="0"/>
            <a:cs typeface="Times New Roman" panose="02020603050405020304" pitchFamily="18" charset="0"/>
          </a:endParaRPr>
        </a:p>
      </dsp:txBody>
      <dsp:txXfrm>
        <a:off x="5150037" y="1732976"/>
        <a:ext cx="3722844" cy="1907609"/>
      </dsp:txXfrm>
    </dsp:sp>
    <dsp:sp modelId="{7B365906-AC35-4173-8D4E-F8D36AAD8E22}">
      <dsp:nvSpPr>
        <dsp:cNvPr id="0" name=""/>
        <dsp:cNvSpPr/>
      </dsp:nvSpPr>
      <dsp:spPr>
        <a:xfrm rot="3925154">
          <a:off x="1747357" y="3833961"/>
          <a:ext cx="1385245" cy="23926"/>
        </a:xfrm>
        <a:custGeom>
          <a:avLst/>
          <a:gdLst/>
          <a:ahLst/>
          <a:cxnLst/>
          <a:rect l="0" t="0" r="0" b="0"/>
          <a:pathLst>
            <a:path>
              <a:moveTo>
                <a:pt x="0" y="11963"/>
              </a:moveTo>
              <a:lnTo>
                <a:pt x="1385245" y="11963"/>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KZ" sz="500" kern="1200"/>
        </a:p>
      </dsp:txBody>
      <dsp:txXfrm>
        <a:off x="2405348" y="3811294"/>
        <a:ext cx="69262" cy="69262"/>
      </dsp:txXfrm>
    </dsp:sp>
    <dsp:sp modelId="{6DF2061D-C8E1-4DFE-978C-684C31356DA7}">
      <dsp:nvSpPr>
        <dsp:cNvPr id="0" name=""/>
        <dsp:cNvSpPr/>
      </dsp:nvSpPr>
      <dsp:spPr>
        <a:xfrm>
          <a:off x="2728094" y="3611044"/>
          <a:ext cx="1906754" cy="1729470"/>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kk-KZ" sz="1800" b="1" kern="1200" dirty="0">
              <a:latin typeface="Times New Roman" panose="02020603050405020304" pitchFamily="18" charset="0"/>
              <a:cs typeface="Times New Roman" panose="02020603050405020304" pitchFamily="18" charset="0"/>
            </a:rPr>
            <a:t>шетелдік әріптестермен бірлесіп білім беру бағдарламаларын әзірлеу</a:t>
          </a:r>
          <a:endParaRPr lang="ru-KZ" sz="1800" b="1" kern="1200" dirty="0">
            <a:latin typeface="Times New Roman" panose="02020603050405020304" pitchFamily="18" charset="0"/>
            <a:cs typeface="Times New Roman" panose="02020603050405020304" pitchFamily="18" charset="0"/>
          </a:endParaRPr>
        </a:p>
      </dsp:txBody>
      <dsp:txXfrm>
        <a:off x="2778748" y="3661698"/>
        <a:ext cx="1805446" cy="1628162"/>
      </dsp:txXfrm>
    </dsp:sp>
    <dsp:sp modelId="{EF5C71B2-6E42-4193-83B0-16A5C68AFAB7}">
      <dsp:nvSpPr>
        <dsp:cNvPr id="0" name=""/>
        <dsp:cNvSpPr/>
      </dsp:nvSpPr>
      <dsp:spPr>
        <a:xfrm>
          <a:off x="4634848" y="4463816"/>
          <a:ext cx="576228" cy="23926"/>
        </a:xfrm>
        <a:custGeom>
          <a:avLst/>
          <a:gdLst/>
          <a:ahLst/>
          <a:cxnLst/>
          <a:rect l="0" t="0" r="0" b="0"/>
          <a:pathLst>
            <a:path>
              <a:moveTo>
                <a:pt x="0" y="11963"/>
              </a:moveTo>
              <a:lnTo>
                <a:pt x="576228" y="11963"/>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KZ" sz="500" kern="1200"/>
        </a:p>
      </dsp:txBody>
      <dsp:txXfrm>
        <a:off x="4908557" y="4461374"/>
        <a:ext cx="28811" cy="28811"/>
      </dsp:txXfrm>
    </dsp:sp>
    <dsp:sp modelId="{4EFEDF89-FBD8-4998-9057-73FF64DED04C}">
      <dsp:nvSpPr>
        <dsp:cNvPr id="0" name=""/>
        <dsp:cNvSpPr/>
      </dsp:nvSpPr>
      <dsp:spPr>
        <a:xfrm>
          <a:off x="5211077" y="3807977"/>
          <a:ext cx="4719224" cy="1335603"/>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kk-KZ" sz="1800" b="1" kern="1200" dirty="0">
              <a:latin typeface="Times New Roman" panose="02020603050405020304" pitchFamily="18" charset="0"/>
              <a:cs typeface="Times New Roman" panose="02020603050405020304" pitchFamily="18" charset="0"/>
            </a:rPr>
            <a:t>Болашақ маманның моделі - жоғары оқу орнында оқуды аяқтағаннан кейін түлек көрсете алатын КС арқылы қалыптасқан кәсіби құзыреттер (оқыту нәтижелері).</a:t>
          </a:r>
          <a:endParaRPr lang="ru-KZ" sz="1800" b="1" kern="1200" dirty="0">
            <a:latin typeface="Times New Roman" panose="02020603050405020304" pitchFamily="18" charset="0"/>
            <a:cs typeface="Times New Roman" panose="02020603050405020304" pitchFamily="18" charset="0"/>
          </a:endParaRPr>
        </a:p>
      </dsp:txBody>
      <dsp:txXfrm>
        <a:off x="5250195" y="3847095"/>
        <a:ext cx="4640988" cy="125736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CA9CFF-97F0-4CCD-8B31-26682C224875}" type="datetimeFigureOut">
              <a:rPr lang="ru-RU" smtClean="0"/>
              <a:t>19.12.2024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B9E3F6-B264-47F3-8170-B2138D3C560B}" type="slidenum">
              <a:rPr lang="ru-RU" smtClean="0"/>
              <a:t>‹#›</a:t>
            </a:fld>
            <a:endParaRPr lang="ru-RU"/>
          </a:p>
        </p:txBody>
      </p:sp>
    </p:spTree>
    <p:extLst>
      <p:ext uri="{BB962C8B-B14F-4D97-AF65-F5344CB8AC3E}">
        <p14:creationId xmlns:p14="http://schemas.microsoft.com/office/powerpoint/2010/main" val="818275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7BB9E3F6-B264-47F3-8170-B2138D3C560B}" type="slidenum">
              <a:rPr lang="ru-RU" smtClean="0"/>
              <a:t>2</a:t>
            </a:fld>
            <a:endParaRPr lang="ru-RU"/>
          </a:p>
        </p:txBody>
      </p:sp>
    </p:spTree>
    <p:extLst>
      <p:ext uri="{BB962C8B-B14F-4D97-AF65-F5344CB8AC3E}">
        <p14:creationId xmlns:p14="http://schemas.microsoft.com/office/powerpoint/2010/main" val="23534384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F2CACE3-4F96-44EE-9807-7DB77F2CB2AF}" type="datetimeFigureOut">
              <a:rPr lang="ru-RU" smtClean="0"/>
              <a:t>19.12.2024</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069FB1DE-B0B7-4D58-AD31-EDBC38AACD29}"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7279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F2CACE3-4F96-44EE-9807-7DB77F2CB2AF}" type="datetimeFigureOut">
              <a:rPr lang="ru-RU" smtClean="0"/>
              <a:t>19.12.2024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9FB1DE-B0B7-4D58-AD31-EDBC38AACD29}" type="slidenum">
              <a:rPr lang="ru-RU" smtClean="0"/>
              <a:t>‹#›</a:t>
            </a:fld>
            <a:endParaRPr lang="ru-RU"/>
          </a:p>
        </p:txBody>
      </p:sp>
    </p:spTree>
    <p:extLst>
      <p:ext uri="{BB962C8B-B14F-4D97-AF65-F5344CB8AC3E}">
        <p14:creationId xmlns:p14="http://schemas.microsoft.com/office/powerpoint/2010/main" val="1029507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F2CACE3-4F96-44EE-9807-7DB77F2CB2AF}" type="datetimeFigureOut">
              <a:rPr lang="ru-RU" smtClean="0"/>
              <a:t>19.12.2024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9FB1DE-B0B7-4D58-AD31-EDBC38AACD29}"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1843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F2CACE3-4F96-44EE-9807-7DB77F2CB2AF}" type="datetimeFigureOut">
              <a:rPr lang="ru-RU" smtClean="0"/>
              <a:t>19.12.2024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9FB1DE-B0B7-4D58-AD31-EDBC38AACD29}"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56733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F2CACE3-4F96-44EE-9807-7DB77F2CB2AF}" type="datetimeFigureOut">
              <a:rPr lang="ru-RU" smtClean="0"/>
              <a:t>19.12.2024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9FB1DE-B0B7-4D58-AD31-EDBC38AACD29}" type="slidenum">
              <a:rPr lang="ru-RU" smtClean="0"/>
              <a:t>‹#›</a:t>
            </a:fld>
            <a:endParaRPr lang="ru-RU"/>
          </a:p>
        </p:txBody>
      </p:sp>
    </p:spTree>
    <p:extLst>
      <p:ext uri="{BB962C8B-B14F-4D97-AF65-F5344CB8AC3E}">
        <p14:creationId xmlns:p14="http://schemas.microsoft.com/office/powerpoint/2010/main" val="20642534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F2CACE3-4F96-44EE-9807-7DB77F2CB2AF}" type="datetimeFigureOut">
              <a:rPr lang="ru-RU" smtClean="0"/>
              <a:t>19.12.2024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9FB1DE-B0B7-4D58-AD31-EDBC38AACD29}"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152446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F2CACE3-4F96-44EE-9807-7DB77F2CB2AF}" type="datetimeFigureOut">
              <a:rPr lang="ru-RU" smtClean="0"/>
              <a:t>19.12.2024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9FB1DE-B0B7-4D58-AD31-EDBC38AACD29}"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67257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F2CACE3-4F96-44EE-9807-7DB77F2CB2AF}" type="datetimeFigureOut">
              <a:rPr lang="ru-RU" smtClean="0"/>
              <a:t>19.12.2024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9FB1DE-B0B7-4D58-AD31-EDBC38AACD29}"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55947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F2CACE3-4F96-44EE-9807-7DB77F2CB2AF}" type="datetimeFigureOut">
              <a:rPr lang="ru-RU" smtClean="0"/>
              <a:t>19.12.2024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9FB1DE-B0B7-4D58-AD31-EDBC38AACD29}"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3316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F2CACE3-4F96-44EE-9807-7DB77F2CB2AF}" type="datetimeFigureOut">
              <a:rPr lang="ru-RU" smtClean="0"/>
              <a:t>19.12.2024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9FB1DE-B0B7-4D58-AD31-EDBC38AACD29}" type="slidenum">
              <a:rPr lang="ru-RU" smtClean="0"/>
              <a:t>‹#›</a:t>
            </a:fld>
            <a:endParaRPr lang="ru-RU"/>
          </a:p>
        </p:txBody>
      </p:sp>
    </p:spTree>
    <p:extLst>
      <p:ext uri="{BB962C8B-B14F-4D97-AF65-F5344CB8AC3E}">
        <p14:creationId xmlns:p14="http://schemas.microsoft.com/office/powerpoint/2010/main" val="2684158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F2CACE3-4F96-44EE-9807-7DB77F2CB2AF}" type="datetimeFigureOut">
              <a:rPr lang="ru-RU" smtClean="0"/>
              <a:t>19.12.2024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9FB1DE-B0B7-4D58-AD31-EDBC38AACD29}"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80383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CF2CACE3-4F96-44EE-9807-7DB77F2CB2AF}" type="datetimeFigureOut">
              <a:rPr lang="ru-RU" smtClean="0"/>
              <a:t>19.12.2024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9FB1DE-B0B7-4D58-AD31-EDBC38AACD29}" type="slidenum">
              <a:rPr lang="ru-RU" smtClean="0"/>
              <a:t>‹#›</a:t>
            </a:fld>
            <a:endParaRPr lang="ru-RU"/>
          </a:p>
        </p:txBody>
      </p:sp>
    </p:spTree>
    <p:extLst>
      <p:ext uri="{BB962C8B-B14F-4D97-AF65-F5344CB8AC3E}">
        <p14:creationId xmlns:p14="http://schemas.microsoft.com/office/powerpoint/2010/main" val="3647690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CF2CACE3-4F96-44EE-9807-7DB77F2CB2AF}" type="datetimeFigureOut">
              <a:rPr lang="ru-RU" smtClean="0"/>
              <a:t>19.12.2024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69FB1DE-B0B7-4D58-AD31-EDBC38AACD29}"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9643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CF2CACE3-4F96-44EE-9807-7DB77F2CB2AF}" type="datetimeFigureOut">
              <a:rPr lang="ru-RU" smtClean="0"/>
              <a:t>19.12.2024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69FB1DE-B0B7-4D58-AD31-EDBC38AACD29}"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1595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2CACE3-4F96-44EE-9807-7DB77F2CB2AF}" type="datetimeFigureOut">
              <a:rPr lang="ru-RU" smtClean="0"/>
              <a:t>19.12.2024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69FB1DE-B0B7-4D58-AD31-EDBC38AACD29}" type="slidenum">
              <a:rPr lang="ru-RU" smtClean="0"/>
              <a:t>‹#›</a:t>
            </a:fld>
            <a:endParaRPr lang="ru-RU"/>
          </a:p>
        </p:txBody>
      </p:sp>
    </p:spTree>
    <p:extLst>
      <p:ext uri="{BB962C8B-B14F-4D97-AF65-F5344CB8AC3E}">
        <p14:creationId xmlns:p14="http://schemas.microsoft.com/office/powerpoint/2010/main" val="149198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F2CACE3-4F96-44EE-9807-7DB77F2CB2AF}" type="datetimeFigureOut">
              <a:rPr lang="ru-RU" smtClean="0"/>
              <a:t>19.12.2024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9FB1DE-B0B7-4D58-AD31-EDBC38AACD29}"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79615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F2CACE3-4F96-44EE-9807-7DB77F2CB2AF}" type="datetimeFigureOut">
              <a:rPr lang="ru-RU" smtClean="0"/>
              <a:t>19.12.2024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9FB1DE-B0B7-4D58-AD31-EDBC38AACD29}" type="slidenum">
              <a:rPr lang="ru-RU" smtClean="0"/>
              <a:t>‹#›</a:t>
            </a:fld>
            <a:endParaRPr lang="ru-RU"/>
          </a:p>
        </p:txBody>
      </p:sp>
    </p:spTree>
    <p:extLst>
      <p:ext uri="{BB962C8B-B14F-4D97-AF65-F5344CB8AC3E}">
        <p14:creationId xmlns:p14="http://schemas.microsoft.com/office/powerpoint/2010/main" val="3651392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F2CACE3-4F96-44EE-9807-7DB77F2CB2AF}" type="datetimeFigureOut">
              <a:rPr lang="ru-RU" smtClean="0"/>
              <a:t>19.12.2024</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69FB1DE-B0B7-4D58-AD31-EDBC38AACD29}" type="slidenum">
              <a:rPr lang="ru-RU" smtClean="0"/>
              <a:t>‹#›</a:t>
            </a:fld>
            <a:endParaRPr lang="ru-RU"/>
          </a:p>
        </p:txBody>
      </p:sp>
    </p:spTree>
    <p:extLst>
      <p:ext uri="{BB962C8B-B14F-4D97-AF65-F5344CB8AC3E}">
        <p14:creationId xmlns:p14="http://schemas.microsoft.com/office/powerpoint/2010/main" val="22909652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5CB57FA-F396-45A1-9F9E-5AD2A8EA956D}"/>
              </a:ext>
            </a:extLst>
          </p:cNvPr>
          <p:cNvSpPr>
            <a:spLocks noGrp="1"/>
          </p:cNvSpPr>
          <p:nvPr>
            <p:ph type="ctrTitle"/>
          </p:nvPr>
        </p:nvSpPr>
        <p:spPr>
          <a:xfrm>
            <a:off x="2491666" y="1672779"/>
            <a:ext cx="7208668" cy="1537146"/>
          </a:xfrm>
        </p:spPr>
        <p:txBody>
          <a:bodyPr>
            <a:noAutofit/>
          </a:bodyPr>
          <a:lstStyle/>
          <a:p>
            <a:r>
              <a:rPr lang="kk-KZ" sz="2800" b="1" dirty="0">
                <a:latin typeface="Times New Roman" panose="02020603050405020304" pitchFamily="18" charset="0"/>
                <a:cs typeface="Times New Roman" panose="02020603050405020304" pitchFamily="18" charset="0"/>
              </a:rPr>
              <a:t>Оңтүстік өңірде су шаруашылығы саласы мамандарын даярлау және оны жетілдіру жолдары </a:t>
            </a:r>
            <a:endParaRPr lang="ru-RU" sz="2800" b="1" dirty="0">
              <a:latin typeface="Times New Roman" panose="02020603050405020304" pitchFamily="18" charset="0"/>
              <a:cs typeface="Times New Roman" panose="02020603050405020304" pitchFamily="18" charset="0"/>
            </a:endParaRPr>
          </a:p>
        </p:txBody>
      </p:sp>
      <p:sp>
        <p:nvSpPr>
          <p:cNvPr id="3" name="Подзаголовок 2">
            <a:extLst>
              <a:ext uri="{FF2B5EF4-FFF2-40B4-BE49-F238E27FC236}">
                <a16:creationId xmlns:a16="http://schemas.microsoft.com/office/drawing/2014/main" id="{86BE5EE0-23AF-461E-ACCC-194D1DD57C56}"/>
              </a:ext>
            </a:extLst>
          </p:cNvPr>
          <p:cNvSpPr>
            <a:spLocks noGrp="1"/>
          </p:cNvSpPr>
          <p:nvPr>
            <p:ph type="subTitle" idx="1"/>
          </p:nvPr>
        </p:nvSpPr>
        <p:spPr>
          <a:xfrm>
            <a:off x="5670612" y="5604615"/>
            <a:ext cx="6087122" cy="1230220"/>
          </a:xfrm>
        </p:spPr>
        <p:txBody>
          <a:bodyPr>
            <a:normAutofit lnSpcReduction="10000"/>
          </a:bodyPr>
          <a:lstStyle/>
          <a:p>
            <a:pPr algn="just">
              <a:lnSpc>
                <a:spcPct val="100000"/>
              </a:lnSpc>
              <a:spcBef>
                <a:spcPts val="0"/>
              </a:spcBef>
            </a:pPr>
            <a:r>
              <a:rPr lang="kk-KZ" sz="1800" dirty="0">
                <a:latin typeface="Times New Roman" panose="02020603050405020304" pitchFamily="18" charset="0"/>
                <a:cs typeface="Times New Roman" panose="02020603050405020304" pitchFamily="18" charset="0"/>
              </a:rPr>
              <a:t>М.Әуезов атындағы Оңтүстік Қазақстан зерттеу университеті «Су ресурстары, жерді пайдалану және агротехника» кафедрасының доценті, т.ғ.к. </a:t>
            </a:r>
          </a:p>
          <a:p>
            <a:pPr algn="just">
              <a:lnSpc>
                <a:spcPct val="100000"/>
              </a:lnSpc>
              <a:spcBef>
                <a:spcPts val="0"/>
              </a:spcBef>
            </a:pPr>
            <a:r>
              <a:rPr lang="kk-KZ" sz="1800" dirty="0">
                <a:latin typeface="Times New Roman" panose="02020603050405020304" pitchFamily="18" charset="0"/>
                <a:cs typeface="Times New Roman" panose="02020603050405020304" pitchFamily="18" charset="0"/>
              </a:rPr>
              <a:t>                    Султанбекова Парида Сынабаевна</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4917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BB114A-E185-47EC-8B97-01830021FBD9}"/>
              </a:ext>
            </a:extLst>
          </p:cNvPr>
          <p:cNvSpPr>
            <a:spLocks noGrp="1"/>
          </p:cNvSpPr>
          <p:nvPr>
            <p:ph type="title"/>
          </p:nvPr>
        </p:nvSpPr>
        <p:spPr/>
        <p:txBody>
          <a:bodyPr>
            <a:normAutofit/>
          </a:bodyPr>
          <a:lstStyle/>
          <a:p>
            <a:r>
              <a:rPr lang="kk-KZ" sz="3600" dirty="0">
                <a:solidFill>
                  <a:srgbClr val="FF0000"/>
                </a:solidFill>
                <a:latin typeface="Times New Roman" panose="02020603050405020304" pitchFamily="18" charset="0"/>
                <a:cs typeface="Times New Roman" panose="02020603050405020304" pitchFamily="18" charset="0"/>
              </a:rPr>
              <a:t>Назарларыңызға рахмет</a:t>
            </a:r>
            <a:endParaRPr lang="ru-KZ" sz="36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3984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7696D06-67AA-48E6-ADE7-D378AC8BEB73}"/>
              </a:ext>
            </a:extLst>
          </p:cNvPr>
          <p:cNvSpPr>
            <a:spLocks noGrp="1"/>
          </p:cNvSpPr>
          <p:nvPr>
            <p:ph type="title"/>
          </p:nvPr>
        </p:nvSpPr>
        <p:spPr>
          <a:xfrm>
            <a:off x="1295402" y="982132"/>
            <a:ext cx="9601196" cy="818093"/>
          </a:xfrm>
        </p:spPr>
        <p:txBody>
          <a:bodyPr>
            <a:normAutofit fontScale="90000"/>
          </a:bodyPr>
          <a:lstStyle/>
          <a:p>
            <a:r>
              <a:rPr lang="kk-KZ" sz="2400" b="1" dirty="0">
                <a:latin typeface="Times New Roman" panose="02020603050405020304" pitchFamily="18" charset="0"/>
                <a:ea typeface="Yu Gothic UI Semilight" panose="020B0400000000000000" pitchFamily="34" charset="-128"/>
                <a:cs typeface="Times New Roman" panose="02020603050405020304" pitchFamily="18" charset="0"/>
              </a:rPr>
              <a:t>М.Әуезов атындағы Оңтүстік Қазақстан университеті </a:t>
            </a:r>
            <a:br>
              <a:rPr lang="kk-KZ" sz="2400" b="1" dirty="0">
                <a:latin typeface="Times New Roman" panose="02020603050405020304" pitchFamily="18" charset="0"/>
                <a:ea typeface="Yu Gothic UI Semilight" panose="020B0400000000000000" pitchFamily="34" charset="-128"/>
                <a:cs typeface="Times New Roman" panose="02020603050405020304" pitchFamily="18" charset="0"/>
              </a:rPr>
            </a:br>
            <a:r>
              <a:rPr lang="kk-KZ" sz="2400" b="1" dirty="0">
                <a:latin typeface="Times New Roman" panose="02020603050405020304" pitchFamily="18" charset="0"/>
                <a:ea typeface="Yu Gothic UI Semilight" panose="020B0400000000000000" pitchFamily="34" charset="-128"/>
                <a:cs typeface="Times New Roman" panose="02020603050405020304" pitchFamily="18" charset="0"/>
              </a:rPr>
              <a:t>«Су ресурстары жерді пайдалану және агротехника» кафедрасында </a:t>
            </a:r>
            <a:br>
              <a:rPr lang="kk-KZ" sz="2400" b="1" dirty="0">
                <a:latin typeface="Times New Roman" panose="02020603050405020304" pitchFamily="18" charset="0"/>
                <a:ea typeface="Yu Gothic UI Semilight" panose="020B0400000000000000" pitchFamily="34" charset="-128"/>
                <a:cs typeface="Times New Roman" panose="02020603050405020304" pitchFamily="18" charset="0"/>
              </a:rPr>
            </a:br>
            <a:r>
              <a:rPr lang="kk-KZ" sz="2400" b="1" dirty="0">
                <a:latin typeface="Times New Roman" panose="02020603050405020304" pitchFamily="18" charset="0"/>
                <a:ea typeface="Yu Gothic UI Semilight" panose="020B0400000000000000" pitchFamily="34" charset="-128"/>
                <a:cs typeface="Times New Roman" panose="02020603050405020304" pitchFamily="18" charset="0"/>
              </a:rPr>
              <a:t>су шаруашылығы саласы бойынша төмендегідей білім беру бағдарламалары даярланады</a:t>
            </a:r>
            <a:endParaRPr lang="ru-RU" sz="2400" b="1" dirty="0">
              <a:latin typeface="Times New Roman" panose="02020603050405020304" pitchFamily="18" charset="0"/>
              <a:ea typeface="Yu Gothic UI Semilight" panose="020B0400000000000000" pitchFamily="34" charset="-128"/>
              <a:cs typeface="Times New Roman" panose="02020603050405020304" pitchFamily="18" charset="0"/>
            </a:endParaRPr>
          </a:p>
        </p:txBody>
      </p:sp>
      <p:graphicFrame>
        <p:nvGraphicFramePr>
          <p:cNvPr id="4" name="Таблица 3">
            <a:extLst>
              <a:ext uri="{FF2B5EF4-FFF2-40B4-BE49-F238E27FC236}">
                <a16:creationId xmlns:a16="http://schemas.microsoft.com/office/drawing/2014/main" id="{F9FD0D0E-99A9-4EC9-91FE-ACFFE4FAF5DA}"/>
              </a:ext>
            </a:extLst>
          </p:cNvPr>
          <p:cNvGraphicFramePr>
            <a:graphicFrameLocks noGrp="1"/>
          </p:cNvGraphicFramePr>
          <p:nvPr>
            <p:extLst>
              <p:ext uri="{D42A27DB-BD31-4B8C-83A1-F6EECF244321}">
                <p14:modId xmlns:p14="http://schemas.microsoft.com/office/powerpoint/2010/main" val="202299103"/>
              </p:ext>
            </p:extLst>
          </p:nvPr>
        </p:nvGraphicFramePr>
        <p:xfrm>
          <a:off x="723901" y="2200275"/>
          <a:ext cx="10687048" cy="3659112"/>
        </p:xfrm>
        <a:graphic>
          <a:graphicData uri="http://schemas.openxmlformats.org/drawingml/2006/table">
            <a:tbl>
              <a:tblPr firstRow="1" firstCol="1" bandRow="1">
                <a:tableStyleId>{5C22544A-7EE6-4342-B048-85BDC9FD1C3A}</a:tableStyleId>
              </a:tblPr>
              <a:tblGrid>
                <a:gridCol w="288921">
                  <a:extLst>
                    <a:ext uri="{9D8B030D-6E8A-4147-A177-3AD203B41FA5}">
                      <a16:colId xmlns:a16="http://schemas.microsoft.com/office/drawing/2014/main" val="2723858162"/>
                    </a:ext>
                  </a:extLst>
                </a:gridCol>
                <a:gridCol w="3336088">
                  <a:extLst>
                    <a:ext uri="{9D8B030D-6E8A-4147-A177-3AD203B41FA5}">
                      <a16:colId xmlns:a16="http://schemas.microsoft.com/office/drawing/2014/main" val="2956517816"/>
                    </a:ext>
                  </a:extLst>
                </a:gridCol>
                <a:gridCol w="2001078">
                  <a:extLst>
                    <a:ext uri="{9D8B030D-6E8A-4147-A177-3AD203B41FA5}">
                      <a16:colId xmlns:a16="http://schemas.microsoft.com/office/drawing/2014/main" val="2644597166"/>
                    </a:ext>
                  </a:extLst>
                </a:gridCol>
                <a:gridCol w="2087395">
                  <a:extLst>
                    <a:ext uri="{9D8B030D-6E8A-4147-A177-3AD203B41FA5}">
                      <a16:colId xmlns:a16="http://schemas.microsoft.com/office/drawing/2014/main" val="1457114603"/>
                    </a:ext>
                  </a:extLst>
                </a:gridCol>
                <a:gridCol w="2973566">
                  <a:extLst>
                    <a:ext uri="{9D8B030D-6E8A-4147-A177-3AD203B41FA5}">
                      <a16:colId xmlns:a16="http://schemas.microsoft.com/office/drawing/2014/main" val="2026348863"/>
                    </a:ext>
                  </a:extLst>
                </a:gridCol>
              </a:tblGrid>
              <a:tr h="586935">
                <a:tc>
                  <a:txBody>
                    <a:bodyPr/>
                    <a:lstStyle/>
                    <a:p>
                      <a:pPr>
                        <a:lnSpc>
                          <a:spcPct val="107000"/>
                        </a:lnSpc>
                        <a:spcAft>
                          <a:spcPts val="0"/>
                        </a:spcAft>
                      </a:pPr>
                      <a:r>
                        <a:rPr lang="kk-KZ" sz="1800">
                          <a:effectLst/>
                          <a:latin typeface="Times New Roman" panose="02020603050405020304" pitchFamily="18" charset="0"/>
                          <a:cs typeface="Times New Roman" panose="02020603050405020304" pitchFamily="18" charset="0"/>
                        </a:rPr>
                        <a:t>№</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dirty="0">
                          <a:effectLst/>
                          <a:latin typeface="Times New Roman" panose="02020603050405020304" pitchFamily="18" charset="0"/>
                          <a:cs typeface="Times New Roman" panose="02020603050405020304" pitchFamily="18" charset="0"/>
                        </a:rPr>
                        <a:t>Білім беру саласы</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a:effectLst/>
                          <a:latin typeface="Times New Roman" panose="02020603050405020304" pitchFamily="18" charset="0"/>
                          <a:cs typeface="Times New Roman" panose="02020603050405020304" pitchFamily="18" charset="0"/>
                        </a:rPr>
                        <a:t>Дайындық бағыты</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a:effectLst/>
                          <a:latin typeface="Times New Roman" panose="02020603050405020304" pitchFamily="18" charset="0"/>
                          <a:cs typeface="Times New Roman" panose="02020603050405020304" pitchFamily="18" charset="0"/>
                        </a:rPr>
                        <a:t>Білім беру тобы</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a:effectLst/>
                          <a:latin typeface="Times New Roman" panose="02020603050405020304" pitchFamily="18" charset="0"/>
                          <a:cs typeface="Times New Roman" panose="02020603050405020304" pitchFamily="18" charset="0"/>
                        </a:rPr>
                        <a:t>Білім беру бағдарламасының атауы</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extLst>
                  <a:ext uri="{0D108BD9-81ED-4DB2-BD59-A6C34878D82A}">
                    <a16:rowId xmlns:a16="http://schemas.microsoft.com/office/drawing/2014/main" val="1904641396"/>
                  </a:ext>
                </a:extLst>
              </a:tr>
              <a:tr h="890619">
                <a:tc>
                  <a:txBody>
                    <a:bodyPr/>
                    <a:lstStyle/>
                    <a:p>
                      <a:pPr>
                        <a:lnSpc>
                          <a:spcPct val="107000"/>
                        </a:lnSpc>
                        <a:spcAft>
                          <a:spcPts val="0"/>
                        </a:spcAft>
                      </a:pPr>
                      <a:r>
                        <a:rPr lang="kk-KZ" sz="1800">
                          <a:effectLst/>
                          <a:latin typeface="Times New Roman" panose="02020603050405020304" pitchFamily="18" charset="0"/>
                          <a:cs typeface="Times New Roman" panose="02020603050405020304" pitchFamily="18" charset="0"/>
                        </a:rPr>
                        <a:t>1</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dirty="0">
                          <a:effectLst/>
                          <a:latin typeface="Times New Roman" panose="02020603050405020304" pitchFamily="18" charset="0"/>
                          <a:cs typeface="Times New Roman" panose="02020603050405020304" pitchFamily="18" charset="0"/>
                        </a:rPr>
                        <a:t>6В08-Ауылшаруашылығы және биоресурстар</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dirty="0">
                          <a:effectLst/>
                          <a:latin typeface="Times New Roman" panose="02020603050405020304" pitchFamily="18" charset="0"/>
                          <a:cs typeface="Times New Roman" panose="02020603050405020304" pitchFamily="18" charset="0"/>
                        </a:rPr>
                        <a:t>6В082-Су ресурстары және суды пайдалану</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dirty="0">
                          <a:effectLst/>
                          <a:latin typeface="Times New Roman" panose="02020603050405020304" pitchFamily="18" charset="0"/>
                          <a:cs typeface="Times New Roman" panose="02020603050405020304" pitchFamily="18" charset="0"/>
                        </a:rPr>
                        <a:t>6В086-Су ресурстары және суды пайдалану</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a:effectLst/>
                          <a:latin typeface="Times New Roman" panose="02020603050405020304" pitchFamily="18" charset="0"/>
                          <a:cs typeface="Times New Roman" panose="02020603050405020304" pitchFamily="18" charset="0"/>
                        </a:rPr>
                        <a:t>6В08610-Су ресурстары және суды пайдалану</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extLst>
                  <a:ext uri="{0D108BD9-81ED-4DB2-BD59-A6C34878D82A}">
                    <a16:rowId xmlns:a16="http://schemas.microsoft.com/office/drawing/2014/main" val="822307526"/>
                  </a:ext>
                </a:extLst>
              </a:tr>
              <a:tr h="1290939">
                <a:tc>
                  <a:txBody>
                    <a:bodyPr/>
                    <a:lstStyle/>
                    <a:p>
                      <a:pPr>
                        <a:lnSpc>
                          <a:spcPct val="107000"/>
                        </a:lnSpc>
                        <a:spcAft>
                          <a:spcPts val="0"/>
                        </a:spcAft>
                      </a:pPr>
                      <a:r>
                        <a:rPr lang="kk-KZ" sz="1800">
                          <a:effectLst/>
                          <a:latin typeface="Times New Roman" panose="02020603050405020304" pitchFamily="18" charset="0"/>
                          <a:cs typeface="Times New Roman" panose="02020603050405020304" pitchFamily="18" charset="0"/>
                        </a:rPr>
                        <a:t>2</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dirty="0">
                          <a:effectLst/>
                          <a:latin typeface="Times New Roman" panose="02020603050405020304" pitchFamily="18" charset="0"/>
                          <a:cs typeface="Times New Roman" panose="02020603050405020304" pitchFamily="18" charset="0"/>
                        </a:rPr>
                        <a:t>6В07-Инженерлік, өңдеу және құрылыс салалары</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a:effectLst/>
                          <a:latin typeface="Times New Roman" panose="02020603050405020304" pitchFamily="18" charset="0"/>
                          <a:cs typeface="Times New Roman" panose="02020603050405020304" pitchFamily="18" charset="0"/>
                        </a:rPr>
                        <a:t>6В073-Құрылыс және сәулет</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dirty="0">
                          <a:effectLst/>
                          <a:latin typeface="Times New Roman" panose="02020603050405020304" pitchFamily="18" charset="0"/>
                          <a:cs typeface="Times New Roman" panose="02020603050405020304" pitchFamily="18" charset="0"/>
                        </a:rPr>
                        <a:t>6В074- қала құрылысы, құрылыс жұмыстары және азаматтық құрылыс</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dirty="0">
                          <a:effectLst/>
                          <a:latin typeface="Times New Roman" panose="02020603050405020304" pitchFamily="18" charset="0"/>
                          <a:cs typeface="Times New Roman" panose="02020603050405020304" pitchFamily="18" charset="0"/>
                        </a:rPr>
                        <a:t>6В07330-Сумен қамтамасыз ету, суды бұру және су ресурстиарын қорғау</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extLst>
                  <a:ext uri="{0D108BD9-81ED-4DB2-BD59-A6C34878D82A}">
                    <a16:rowId xmlns:a16="http://schemas.microsoft.com/office/drawing/2014/main" val="2378818234"/>
                  </a:ext>
                </a:extLst>
              </a:tr>
              <a:tr h="890619">
                <a:tc>
                  <a:txBody>
                    <a:bodyPr/>
                    <a:lstStyle/>
                    <a:p>
                      <a:pPr>
                        <a:lnSpc>
                          <a:spcPct val="107000"/>
                        </a:lnSpc>
                        <a:spcAft>
                          <a:spcPts val="0"/>
                        </a:spcAft>
                      </a:pPr>
                      <a:r>
                        <a:rPr lang="kk-KZ" sz="1800" dirty="0">
                          <a:effectLst/>
                          <a:latin typeface="Times New Roman" panose="02020603050405020304" pitchFamily="18" charset="0"/>
                          <a:cs typeface="Times New Roman" panose="02020603050405020304" pitchFamily="18" charset="0"/>
                        </a:rPr>
                        <a:t>3</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dirty="0">
                          <a:effectLst/>
                          <a:latin typeface="Times New Roman" panose="02020603050405020304" pitchFamily="18" charset="0"/>
                          <a:cs typeface="Times New Roman" panose="02020603050405020304" pitchFamily="18" charset="0"/>
                        </a:rPr>
                        <a:t>7М07-Инженерлік, өңдеу және құрылыс салалары</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a:effectLst/>
                          <a:latin typeface="Times New Roman" panose="02020603050405020304" pitchFamily="18" charset="0"/>
                          <a:cs typeface="Times New Roman" panose="02020603050405020304" pitchFamily="18" charset="0"/>
                        </a:rPr>
                        <a:t>7М073-Құрылыс және сәулет</a:t>
                      </a:r>
                      <a:endParaRPr lang="ru-RU"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dirty="0">
                          <a:effectLst/>
                          <a:latin typeface="Times New Roman" panose="02020603050405020304" pitchFamily="18" charset="0"/>
                          <a:cs typeface="Times New Roman" panose="02020603050405020304" pitchFamily="18" charset="0"/>
                        </a:rPr>
                        <a:t>М127-Инженерлік жүйелер мен желілер</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tc>
                  <a:txBody>
                    <a:bodyPr/>
                    <a:lstStyle/>
                    <a:p>
                      <a:pPr>
                        <a:lnSpc>
                          <a:spcPct val="107000"/>
                        </a:lnSpc>
                        <a:spcAft>
                          <a:spcPts val="0"/>
                        </a:spcAft>
                      </a:pPr>
                      <a:r>
                        <a:rPr lang="kk-KZ" sz="1800" dirty="0">
                          <a:effectLst/>
                          <a:latin typeface="Times New Roman" panose="02020603050405020304" pitchFamily="18" charset="0"/>
                          <a:cs typeface="Times New Roman" panose="02020603050405020304" pitchFamily="18" charset="0"/>
                        </a:rPr>
                        <a:t>7М07330-Қалалар мен өнеркәсіптерді сумен қамтамасыз ету</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1875" marR="41875" marT="0" marB="0"/>
                </a:tc>
                <a:extLst>
                  <a:ext uri="{0D108BD9-81ED-4DB2-BD59-A6C34878D82A}">
                    <a16:rowId xmlns:a16="http://schemas.microsoft.com/office/drawing/2014/main" val="3590702957"/>
                  </a:ext>
                </a:extLst>
              </a:tr>
            </a:tbl>
          </a:graphicData>
        </a:graphic>
      </p:graphicFrame>
    </p:spTree>
    <p:extLst>
      <p:ext uri="{BB962C8B-B14F-4D97-AF65-F5344CB8AC3E}">
        <p14:creationId xmlns:p14="http://schemas.microsoft.com/office/powerpoint/2010/main" val="1327353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58E057-5F15-49FA-AB4B-158807062B7E}"/>
              </a:ext>
            </a:extLst>
          </p:cNvPr>
          <p:cNvSpPr>
            <a:spLocks noGrp="1"/>
          </p:cNvSpPr>
          <p:nvPr>
            <p:ph type="title"/>
          </p:nvPr>
        </p:nvSpPr>
        <p:spPr>
          <a:xfrm>
            <a:off x="1295402" y="1201207"/>
            <a:ext cx="9601196" cy="894293"/>
          </a:xfrm>
        </p:spPr>
        <p:txBody>
          <a:bodyPr>
            <a:normAutofit fontScale="90000"/>
          </a:bodyPr>
          <a:lstStyle/>
          <a:p>
            <a:r>
              <a:rPr lang="kk-KZ" dirty="0"/>
              <a:t> </a:t>
            </a:r>
            <a:r>
              <a:rPr lang="kk-KZ" sz="2700" b="1" dirty="0">
                <a:latin typeface="Times New Roman" panose="02020603050405020304" pitchFamily="18" charset="0"/>
                <a:cs typeface="Times New Roman" panose="02020603050405020304" pitchFamily="18" charset="0"/>
              </a:rPr>
              <a:t>Білім беру бағдарламаларын дайындауда қолданылған кәсіби стандарттар тізімі</a:t>
            </a:r>
            <a:br>
              <a:rPr lang="ru-RU" dirty="0"/>
            </a:br>
            <a:endParaRPr lang="ru-RU" dirty="0"/>
          </a:p>
        </p:txBody>
      </p:sp>
      <p:sp>
        <p:nvSpPr>
          <p:cNvPr id="4" name="Прямоугольник 3">
            <a:extLst>
              <a:ext uri="{FF2B5EF4-FFF2-40B4-BE49-F238E27FC236}">
                <a16:creationId xmlns:a16="http://schemas.microsoft.com/office/drawing/2014/main" id="{3F566FBB-D9E6-459D-B579-CC2D5F822AF8}"/>
              </a:ext>
            </a:extLst>
          </p:cNvPr>
          <p:cNvSpPr/>
          <p:nvPr/>
        </p:nvSpPr>
        <p:spPr>
          <a:xfrm>
            <a:off x="1371600" y="2590799"/>
            <a:ext cx="9524998" cy="2862322"/>
          </a:xfrm>
          <a:prstGeom prst="rect">
            <a:avLst/>
          </a:prstGeom>
        </p:spPr>
        <p:txBody>
          <a:bodyPr wrap="square">
            <a:spAutoFit/>
          </a:bodyPr>
          <a:lstStyle/>
          <a:p>
            <a:r>
              <a:rPr lang="ru-RU" b="1" dirty="0">
                <a:latin typeface="Times New Roman" panose="02020603050405020304" pitchFamily="18" charset="0"/>
                <a:ea typeface="Times New Roman" panose="02020603050405020304" pitchFamily="18" charset="0"/>
                <a:cs typeface="Times New Roman" panose="02020603050405020304" pitchFamily="18" charset="0"/>
              </a:rPr>
              <a:t>1. </a:t>
            </a: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Очистка сточных вод</a:t>
            </a:r>
            <a:endParaRPr lang="ru-RU" b="1" dirty="0">
              <a:latin typeface="Calibri" panose="020F0502020204030204" pitchFamily="34" charset="0"/>
              <a:ea typeface="Calibri" panose="020F0502020204030204" pitchFamily="34" charset="0"/>
              <a:cs typeface="Times New Roman" panose="02020603050405020304" pitchFamily="18" charset="0"/>
            </a:endParaRPr>
          </a:p>
          <a:p>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 Забор и подготовка воды</a:t>
            </a:r>
            <a:endParaRPr lang="ru-RU" b="1" dirty="0">
              <a:latin typeface="Calibri" panose="020F0502020204030204" pitchFamily="34" charset="0"/>
              <a:ea typeface="Calibri" panose="020F0502020204030204" pitchFamily="34" charset="0"/>
              <a:cs typeface="Times New Roman" panose="02020603050405020304" pitchFamily="18" charset="0"/>
            </a:endParaRPr>
          </a:p>
          <a:p>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 Проектирование и эксплуатация водопроводных и водоотводящих сетей</a:t>
            </a:r>
            <a:endParaRPr lang="ru-RU" b="1" dirty="0">
              <a:latin typeface="Calibri" panose="020F0502020204030204" pitchFamily="34" charset="0"/>
              <a:ea typeface="Calibri" panose="020F0502020204030204" pitchFamily="34" charset="0"/>
              <a:cs typeface="Times New Roman" panose="02020603050405020304" pitchFamily="18" charset="0"/>
            </a:endParaRPr>
          </a:p>
          <a:p>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4. Обводнение пастбищ</a:t>
            </a:r>
            <a:endParaRPr lang="ru-RU" b="1" dirty="0">
              <a:latin typeface="Calibri" panose="020F0502020204030204" pitchFamily="34" charset="0"/>
              <a:ea typeface="Calibri" panose="020F0502020204030204" pitchFamily="34" charset="0"/>
              <a:cs typeface="Times New Roman" panose="02020603050405020304" pitchFamily="18" charset="0"/>
            </a:endParaRPr>
          </a:p>
          <a:p>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5. Судебная экологическая экспертиза</a:t>
            </a:r>
            <a:endParaRPr lang="ru-RU" b="1" dirty="0">
              <a:latin typeface="Calibri" panose="020F0502020204030204" pitchFamily="34" charset="0"/>
              <a:ea typeface="Calibri" panose="020F0502020204030204" pitchFamily="34" charset="0"/>
              <a:cs typeface="Times New Roman" panose="02020603050405020304" pitchFamily="18" charset="0"/>
            </a:endParaRPr>
          </a:p>
          <a:p>
            <a:r>
              <a:rPr lang="ru-RU" b="1" dirty="0">
                <a:latin typeface="Times New Roman" panose="02020603050405020304" pitchFamily="18" charset="0"/>
                <a:ea typeface="Times New Roman" panose="02020603050405020304" pitchFamily="18" charset="0"/>
                <a:cs typeface="Times New Roman" panose="02020603050405020304" pitchFamily="18" charset="0"/>
              </a:rPr>
              <a:t>6 </a:t>
            </a: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Проектирование и эксплуатация водопроводных и водоотводящих сетей</a:t>
            </a:r>
            <a:endParaRPr lang="ru-RU" b="1" dirty="0">
              <a:latin typeface="Calibri" panose="020F0502020204030204" pitchFamily="34" charset="0"/>
              <a:ea typeface="Calibri" panose="020F0502020204030204" pitchFamily="34" charset="0"/>
              <a:cs typeface="Times New Roman" panose="02020603050405020304" pitchFamily="18" charset="0"/>
            </a:endParaRPr>
          </a:p>
          <a:p>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7. Очистка сточных вод</a:t>
            </a:r>
            <a:endParaRPr lang="ru-RU" b="1" dirty="0">
              <a:latin typeface="Calibri" panose="020F0502020204030204" pitchFamily="34" charset="0"/>
              <a:ea typeface="Calibri" panose="020F0502020204030204" pitchFamily="34" charset="0"/>
              <a:cs typeface="Times New Roman" panose="02020603050405020304" pitchFamily="18" charset="0"/>
            </a:endParaRPr>
          </a:p>
          <a:p>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8. Строительство канализационных систем</a:t>
            </a:r>
            <a:endParaRPr lang="ru-RU" b="1" dirty="0">
              <a:latin typeface="Calibri" panose="020F0502020204030204" pitchFamily="34" charset="0"/>
              <a:ea typeface="Calibri" panose="020F0502020204030204" pitchFamily="34" charset="0"/>
              <a:cs typeface="Times New Roman" panose="02020603050405020304" pitchFamily="18" charset="0"/>
            </a:endParaRPr>
          </a:p>
          <a:p>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9. Проектирование и эксплуатация водохранилищ сезонного регулирования</a:t>
            </a:r>
            <a:endParaRPr lang="ru-RU" b="1" dirty="0">
              <a:latin typeface="Calibri" panose="020F0502020204030204" pitchFamily="34" charset="0"/>
              <a:ea typeface="Calibri" panose="020F0502020204030204" pitchFamily="34" charset="0"/>
              <a:cs typeface="Times New Roman" panose="02020603050405020304" pitchFamily="18" charset="0"/>
            </a:endParaRPr>
          </a:p>
          <a:p>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10. Педагог (профессорско-преподавательский состав) организаций</a:t>
            </a:r>
            <a:endParaRPr lang="ru-RU"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75946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A57B4A-D727-4A29-9383-3FE07162EBCF}"/>
              </a:ext>
            </a:extLst>
          </p:cNvPr>
          <p:cNvSpPr>
            <a:spLocks noGrp="1"/>
          </p:cNvSpPr>
          <p:nvPr>
            <p:ph type="title"/>
          </p:nvPr>
        </p:nvSpPr>
        <p:spPr>
          <a:xfrm>
            <a:off x="1310644" y="738292"/>
            <a:ext cx="9601196" cy="1303867"/>
          </a:xfrm>
        </p:spPr>
        <p:txBody>
          <a:bodyPr>
            <a:noAutofit/>
          </a:bodyPr>
          <a:lstStyle/>
          <a:p>
            <a:r>
              <a:rPr lang="kk-KZ" sz="2000" b="1" dirty="0">
                <a:latin typeface="Times New Roman" panose="02020603050405020304" pitchFamily="18" charset="0"/>
                <a:ea typeface="Yu Gothic UI Semilight" panose="020B0400000000000000" pitchFamily="34" charset="-128"/>
                <a:cs typeface="Times New Roman" panose="02020603050405020304" pitchFamily="18" charset="0"/>
              </a:rPr>
              <a:t>М.Әуезов атындағы Оңтүстік Қазақстан университеті </a:t>
            </a:r>
            <a:br>
              <a:rPr lang="kk-KZ" sz="2000" b="1" dirty="0">
                <a:latin typeface="Times New Roman" panose="02020603050405020304" pitchFamily="18" charset="0"/>
                <a:ea typeface="Yu Gothic UI Semilight" panose="020B0400000000000000" pitchFamily="34" charset="-128"/>
                <a:cs typeface="Times New Roman" panose="02020603050405020304" pitchFamily="18" charset="0"/>
              </a:rPr>
            </a:br>
            <a:r>
              <a:rPr lang="kk-KZ" sz="2000" b="1" dirty="0">
                <a:latin typeface="Times New Roman" panose="02020603050405020304" pitchFamily="18" charset="0"/>
                <a:ea typeface="Yu Gothic UI Semilight" panose="020B0400000000000000" pitchFamily="34" charset="-128"/>
                <a:cs typeface="Times New Roman" panose="02020603050405020304" pitchFamily="18" charset="0"/>
              </a:rPr>
              <a:t>«Су ресурстары жерді пайдалану және агротехника» кафедрасында </a:t>
            </a:r>
            <a:br>
              <a:rPr lang="kk-KZ" sz="2000" b="1" dirty="0">
                <a:latin typeface="Times New Roman" panose="02020603050405020304" pitchFamily="18" charset="0"/>
                <a:ea typeface="Yu Gothic UI Semilight" panose="020B0400000000000000" pitchFamily="34" charset="-128"/>
                <a:cs typeface="Times New Roman" panose="02020603050405020304" pitchFamily="18" charset="0"/>
              </a:rPr>
            </a:br>
            <a:r>
              <a:rPr lang="kk-KZ" sz="2000" b="1" dirty="0">
                <a:latin typeface="Times New Roman" panose="02020603050405020304" pitchFamily="18" charset="0"/>
                <a:ea typeface="Yu Gothic UI Semilight" panose="020B0400000000000000" pitchFamily="34" charset="-128"/>
                <a:cs typeface="Times New Roman" panose="02020603050405020304" pitchFamily="18" charset="0"/>
              </a:rPr>
              <a:t>су шаруашылығы саласы бойынша білім беру бағдарламаларында білім алушылардың контингенті</a:t>
            </a:r>
            <a:endParaRPr lang="ru-RU" sz="2000" dirty="0"/>
          </a:p>
        </p:txBody>
      </p:sp>
      <p:graphicFrame>
        <p:nvGraphicFramePr>
          <p:cNvPr id="4" name="Таблица 3">
            <a:extLst>
              <a:ext uri="{FF2B5EF4-FFF2-40B4-BE49-F238E27FC236}">
                <a16:creationId xmlns:a16="http://schemas.microsoft.com/office/drawing/2014/main" id="{2BFC11BA-5545-4AD0-97EB-B29791734ED2}"/>
              </a:ext>
            </a:extLst>
          </p:cNvPr>
          <p:cNvGraphicFramePr>
            <a:graphicFrameLocks noGrp="1"/>
          </p:cNvGraphicFramePr>
          <p:nvPr>
            <p:extLst>
              <p:ext uri="{D42A27DB-BD31-4B8C-83A1-F6EECF244321}">
                <p14:modId xmlns:p14="http://schemas.microsoft.com/office/powerpoint/2010/main" val="2989112099"/>
              </p:ext>
            </p:extLst>
          </p:nvPr>
        </p:nvGraphicFramePr>
        <p:xfrm>
          <a:off x="1143002" y="2161223"/>
          <a:ext cx="10093960" cy="4104387"/>
        </p:xfrm>
        <a:graphic>
          <a:graphicData uri="http://schemas.openxmlformats.org/drawingml/2006/table">
            <a:tbl>
              <a:tblPr firstRow="1" firstCol="1" bandRow="1">
                <a:tableStyleId>{5C22544A-7EE6-4342-B048-85BDC9FD1C3A}</a:tableStyleId>
              </a:tblPr>
              <a:tblGrid>
                <a:gridCol w="2018792">
                  <a:extLst>
                    <a:ext uri="{9D8B030D-6E8A-4147-A177-3AD203B41FA5}">
                      <a16:colId xmlns:a16="http://schemas.microsoft.com/office/drawing/2014/main" val="2872067899"/>
                    </a:ext>
                  </a:extLst>
                </a:gridCol>
                <a:gridCol w="2018792">
                  <a:extLst>
                    <a:ext uri="{9D8B030D-6E8A-4147-A177-3AD203B41FA5}">
                      <a16:colId xmlns:a16="http://schemas.microsoft.com/office/drawing/2014/main" val="3117256642"/>
                    </a:ext>
                  </a:extLst>
                </a:gridCol>
                <a:gridCol w="2018792">
                  <a:extLst>
                    <a:ext uri="{9D8B030D-6E8A-4147-A177-3AD203B41FA5}">
                      <a16:colId xmlns:a16="http://schemas.microsoft.com/office/drawing/2014/main" val="710400211"/>
                    </a:ext>
                  </a:extLst>
                </a:gridCol>
                <a:gridCol w="2018792">
                  <a:extLst>
                    <a:ext uri="{9D8B030D-6E8A-4147-A177-3AD203B41FA5}">
                      <a16:colId xmlns:a16="http://schemas.microsoft.com/office/drawing/2014/main" val="4270523825"/>
                    </a:ext>
                  </a:extLst>
                </a:gridCol>
                <a:gridCol w="2018792">
                  <a:extLst>
                    <a:ext uri="{9D8B030D-6E8A-4147-A177-3AD203B41FA5}">
                      <a16:colId xmlns:a16="http://schemas.microsoft.com/office/drawing/2014/main" val="717136469"/>
                    </a:ext>
                  </a:extLst>
                </a:gridCol>
              </a:tblGrid>
              <a:tr h="662035">
                <a:tc>
                  <a:txBody>
                    <a:bodyPr/>
                    <a:lstStyle/>
                    <a:p>
                      <a:pPr>
                        <a:lnSpc>
                          <a:spcPct val="107000"/>
                        </a:lnSpc>
                        <a:spcAft>
                          <a:spcPts val="0"/>
                        </a:spcAft>
                      </a:pPr>
                      <a:r>
                        <a:rPr lang="kk-KZ" sz="1600" dirty="0">
                          <a:effectLst/>
                          <a:latin typeface="Times New Roman" panose="02020603050405020304" pitchFamily="18" charset="0"/>
                          <a:cs typeface="Times New Roman" panose="02020603050405020304" pitchFamily="18" charset="0"/>
                        </a:rPr>
                        <a:t>БББ атауы</a:t>
                      </a:r>
                      <a:endParaRPr lang="ru-KZ"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Жалпы студент саны</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Ақылы негізде оқитын студент саны</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a:effectLst/>
                          <a:latin typeface="Times New Roman" panose="02020603050405020304" pitchFamily="18" charset="0"/>
                          <a:cs typeface="Times New Roman" panose="02020603050405020304" pitchFamily="18" charset="0"/>
                        </a:rPr>
                        <a:t>Үш тілді оқыту топтарындағы студент саны</a:t>
                      </a:r>
                      <a:endParaRPr lang="ru-KZ"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a:effectLst/>
                          <a:latin typeface="Times New Roman" panose="02020603050405020304" pitchFamily="18" charset="0"/>
                          <a:cs typeface="Times New Roman" panose="02020603050405020304" pitchFamily="18" charset="0"/>
                        </a:rPr>
                        <a:t>Дуальді оқыту өндіріс орны</a:t>
                      </a:r>
                      <a:endParaRPr lang="ru-KZ"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extLst>
                  <a:ext uri="{0D108BD9-81ED-4DB2-BD59-A6C34878D82A}">
                    <a16:rowId xmlns:a16="http://schemas.microsoft.com/office/drawing/2014/main" val="2658838364"/>
                  </a:ext>
                </a:extLst>
              </a:tr>
              <a:tr h="930598">
                <a:tc>
                  <a:txBody>
                    <a:bodyPr/>
                    <a:lstStyle/>
                    <a:p>
                      <a:pPr>
                        <a:lnSpc>
                          <a:spcPct val="107000"/>
                        </a:lnSpc>
                        <a:spcAft>
                          <a:spcPts val="0"/>
                        </a:spcAft>
                      </a:pPr>
                      <a:r>
                        <a:rPr lang="kk-KZ" sz="1600" dirty="0">
                          <a:effectLst/>
                          <a:latin typeface="Times New Roman" panose="02020603050405020304" pitchFamily="18" charset="0"/>
                          <a:cs typeface="Times New Roman" panose="02020603050405020304" pitchFamily="18" charset="0"/>
                        </a:rPr>
                        <a:t>6В08610 – Су ресурстары және суды пайдалану</a:t>
                      </a:r>
                      <a:endParaRPr lang="ru-KZ"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90</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10</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10</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a:effectLst/>
                          <a:latin typeface="Times New Roman" panose="02020603050405020304" pitchFamily="18" charset="0"/>
                          <a:cs typeface="Times New Roman" panose="02020603050405020304" pitchFamily="18" charset="0"/>
                        </a:rPr>
                        <a:t>10</a:t>
                      </a:r>
                      <a:endParaRPr lang="ru-KZ" sz="1600" b="1">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kk-KZ" sz="1600" b="1">
                          <a:effectLst/>
                          <a:latin typeface="Times New Roman" panose="02020603050405020304" pitchFamily="18" charset="0"/>
                          <a:cs typeface="Times New Roman" panose="02020603050405020304" pitchFamily="18" charset="0"/>
                        </a:rPr>
                        <a:t>Оңтүстік Қазақстан гидрогеологиялық-мелиоративтік экспедициясы РММ</a:t>
                      </a:r>
                      <a:endParaRPr lang="ru-KZ"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extLst>
                  <a:ext uri="{0D108BD9-81ED-4DB2-BD59-A6C34878D82A}">
                    <a16:rowId xmlns:a16="http://schemas.microsoft.com/office/drawing/2014/main" val="3936139671"/>
                  </a:ext>
                </a:extLst>
              </a:tr>
              <a:tr h="929482">
                <a:tc>
                  <a:txBody>
                    <a:bodyPr/>
                    <a:lstStyle/>
                    <a:p>
                      <a:pPr>
                        <a:lnSpc>
                          <a:spcPct val="107000"/>
                        </a:lnSpc>
                        <a:spcAft>
                          <a:spcPts val="0"/>
                        </a:spcAft>
                      </a:pPr>
                      <a:r>
                        <a:rPr lang="kk-KZ" sz="1600">
                          <a:effectLst/>
                          <a:latin typeface="Times New Roman" panose="02020603050405020304" pitchFamily="18" charset="0"/>
                          <a:cs typeface="Times New Roman" panose="02020603050405020304" pitchFamily="18" charset="0"/>
                        </a:rPr>
                        <a:t>6В07330-Сумен қамтамасыз ету, суды бұру және су ресурстарын қорғау</a:t>
                      </a:r>
                      <a:endParaRPr lang="ru-KZ"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15</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15</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15</a:t>
                      </a:r>
                      <a:endParaRPr lang="ru-KZ" sz="1600" b="1" dirty="0">
                        <a:effectLst/>
                        <a:latin typeface="Times New Roman" panose="02020603050405020304" pitchFamily="18" charset="0"/>
                        <a:cs typeface="Times New Roman" panose="02020603050405020304" pitchFamily="18" charset="0"/>
                      </a:endParaRPr>
                    </a:p>
                    <a:p>
                      <a:pPr algn="ctr">
                        <a:lnSpc>
                          <a:spcPct val="107000"/>
                        </a:lnSpc>
                        <a:spcAft>
                          <a:spcPts val="0"/>
                        </a:spcAft>
                      </a:pPr>
                      <a:r>
                        <a:rPr lang="ru-RU" sz="1600" b="1" dirty="0">
                          <a:effectLst/>
                          <a:latin typeface="Times New Roman" panose="02020603050405020304" pitchFamily="18" charset="0"/>
                          <a:cs typeface="Times New Roman" panose="02020603050405020304" pitchFamily="18" charset="0"/>
                        </a:rPr>
                        <a:t>"Су </a:t>
                      </a:r>
                      <a:r>
                        <a:rPr lang="ru-RU" sz="1600" b="1" dirty="0" err="1">
                          <a:effectLst/>
                          <a:latin typeface="Times New Roman" panose="02020603050405020304" pitchFamily="18" charset="0"/>
                          <a:cs typeface="Times New Roman" panose="02020603050405020304" pitchFamily="18" charset="0"/>
                        </a:rPr>
                        <a:t>ресурстары</a:t>
                      </a:r>
                      <a:r>
                        <a:rPr lang="ru-RU" sz="1600" b="1" dirty="0">
                          <a:effectLst/>
                          <a:latin typeface="Times New Roman" panose="02020603050405020304" pitchFamily="18" charset="0"/>
                          <a:cs typeface="Times New Roman" panose="02020603050405020304" pitchFamily="18" charset="0"/>
                        </a:rPr>
                        <a:t>-Маркетинг" ЖШС</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extLst>
                  <a:ext uri="{0D108BD9-81ED-4DB2-BD59-A6C34878D82A}">
                    <a16:rowId xmlns:a16="http://schemas.microsoft.com/office/drawing/2014/main" val="3088461954"/>
                  </a:ext>
                </a:extLst>
              </a:tr>
              <a:tr h="795759">
                <a:tc>
                  <a:txBody>
                    <a:bodyPr/>
                    <a:lstStyle/>
                    <a:p>
                      <a:pPr>
                        <a:lnSpc>
                          <a:spcPct val="107000"/>
                        </a:lnSpc>
                        <a:spcAft>
                          <a:spcPts val="0"/>
                        </a:spcAft>
                      </a:pPr>
                      <a:r>
                        <a:rPr lang="kk-KZ" sz="1600">
                          <a:effectLst/>
                          <a:latin typeface="Times New Roman" panose="02020603050405020304" pitchFamily="18" charset="0"/>
                          <a:cs typeface="Times New Roman" panose="02020603050405020304" pitchFamily="18" charset="0"/>
                        </a:rPr>
                        <a:t>7М07330-Қалалар мен өнеркәсіптерді сумен қамтамасыз ету</a:t>
                      </a:r>
                      <a:endParaRPr lang="ru-KZ"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a:effectLst/>
                          <a:latin typeface="Times New Roman" panose="02020603050405020304" pitchFamily="18" charset="0"/>
                          <a:cs typeface="Times New Roman" panose="02020603050405020304" pitchFamily="18" charset="0"/>
                        </a:rPr>
                        <a:t>5</a:t>
                      </a:r>
                      <a:endParaRPr lang="ru-KZ"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1</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tc>
                  <a:txBody>
                    <a:bodyPr/>
                    <a:lstStyle/>
                    <a:p>
                      <a:pPr algn="ctr">
                        <a:lnSpc>
                          <a:spcPct val="107000"/>
                        </a:lnSpc>
                        <a:spcAft>
                          <a:spcPts val="0"/>
                        </a:spcAft>
                      </a:pPr>
                      <a:r>
                        <a:rPr lang="kk-KZ" sz="1600" b="1" dirty="0">
                          <a:effectLst/>
                          <a:latin typeface="Times New Roman" panose="02020603050405020304" pitchFamily="18" charset="0"/>
                          <a:cs typeface="Times New Roman" panose="02020603050405020304" pitchFamily="18" charset="0"/>
                        </a:rPr>
                        <a:t> </a:t>
                      </a:r>
                      <a:endParaRPr lang="ru-KZ"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0173" marR="40173" marT="0" marB="0"/>
                </a:tc>
                <a:extLst>
                  <a:ext uri="{0D108BD9-81ED-4DB2-BD59-A6C34878D82A}">
                    <a16:rowId xmlns:a16="http://schemas.microsoft.com/office/drawing/2014/main" val="714144932"/>
                  </a:ext>
                </a:extLst>
              </a:tr>
            </a:tbl>
          </a:graphicData>
        </a:graphic>
      </p:graphicFrame>
    </p:spTree>
    <p:extLst>
      <p:ext uri="{BB962C8B-B14F-4D97-AF65-F5344CB8AC3E}">
        <p14:creationId xmlns:p14="http://schemas.microsoft.com/office/powerpoint/2010/main" val="87984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013E88-1A52-42F0-B63E-80DFC97D1AD0}"/>
              </a:ext>
            </a:extLst>
          </p:cNvPr>
          <p:cNvSpPr>
            <a:spLocks noGrp="1"/>
          </p:cNvSpPr>
          <p:nvPr>
            <p:ph type="title"/>
          </p:nvPr>
        </p:nvSpPr>
        <p:spPr>
          <a:xfrm>
            <a:off x="1295402" y="707813"/>
            <a:ext cx="9601196" cy="714588"/>
          </a:xfrm>
        </p:spPr>
        <p:txBody>
          <a:bodyPr>
            <a:normAutofit/>
          </a:bodyPr>
          <a:lstStyle/>
          <a:p>
            <a:r>
              <a:rPr lang="ru-RU" sz="2800" b="1" dirty="0" err="1">
                <a:latin typeface="Times New Roman" panose="02020603050405020304" pitchFamily="18" charset="0"/>
                <a:cs typeface="Times New Roman" panose="02020603050405020304" pitchFamily="18" charset="0"/>
              </a:rPr>
              <a:t>Өндірістік</a:t>
            </a:r>
            <a:r>
              <a:rPr lang="ru-RU" sz="2800" b="1" dirty="0">
                <a:latin typeface="Times New Roman" panose="02020603050405020304" pitchFamily="18" charset="0"/>
                <a:cs typeface="Times New Roman" panose="02020603050405020304" pitchFamily="18" charset="0"/>
              </a:rPr>
              <a:t> практика </a:t>
            </a:r>
            <a:r>
              <a:rPr lang="ru-RU" sz="2800" b="1" dirty="0" err="1">
                <a:latin typeface="Times New Roman" panose="02020603050405020304" pitchFamily="18" charset="0"/>
                <a:cs typeface="Times New Roman" panose="02020603050405020304" pitchFamily="18" charset="0"/>
              </a:rPr>
              <a:t>базалары</a:t>
            </a:r>
            <a:endParaRPr lang="ru-RU" sz="2800" b="1" dirty="0">
              <a:latin typeface="Times New Roman" panose="02020603050405020304" pitchFamily="18" charset="0"/>
              <a:cs typeface="Times New Roman" panose="02020603050405020304" pitchFamily="18" charset="0"/>
            </a:endParaRPr>
          </a:p>
        </p:txBody>
      </p:sp>
      <p:graphicFrame>
        <p:nvGraphicFramePr>
          <p:cNvPr id="5" name="Таблица 4">
            <a:extLst>
              <a:ext uri="{FF2B5EF4-FFF2-40B4-BE49-F238E27FC236}">
                <a16:creationId xmlns:a16="http://schemas.microsoft.com/office/drawing/2014/main" id="{C7286BB2-972E-4D2D-9346-9417CC4BFB20}"/>
              </a:ext>
            </a:extLst>
          </p:cNvPr>
          <p:cNvGraphicFramePr>
            <a:graphicFrameLocks noGrp="1"/>
          </p:cNvGraphicFramePr>
          <p:nvPr>
            <p:extLst>
              <p:ext uri="{D42A27DB-BD31-4B8C-83A1-F6EECF244321}">
                <p14:modId xmlns:p14="http://schemas.microsoft.com/office/powerpoint/2010/main" val="2254338236"/>
              </p:ext>
            </p:extLst>
          </p:nvPr>
        </p:nvGraphicFramePr>
        <p:xfrm>
          <a:off x="1295402" y="1422401"/>
          <a:ext cx="9601196" cy="4752370"/>
        </p:xfrm>
        <a:graphic>
          <a:graphicData uri="http://schemas.openxmlformats.org/drawingml/2006/table">
            <a:tbl>
              <a:tblPr firstRow="1" firstCol="1" bandRow="1">
                <a:tableStyleId>{5C22544A-7EE6-4342-B048-85BDC9FD1C3A}</a:tableStyleId>
              </a:tblPr>
              <a:tblGrid>
                <a:gridCol w="9601196">
                  <a:extLst>
                    <a:ext uri="{9D8B030D-6E8A-4147-A177-3AD203B41FA5}">
                      <a16:colId xmlns:a16="http://schemas.microsoft.com/office/drawing/2014/main" val="1690766812"/>
                    </a:ext>
                  </a:extLst>
                </a:gridCol>
              </a:tblGrid>
              <a:tr h="365759">
                <a:tc>
                  <a:txBody>
                    <a:bodyPr/>
                    <a:lstStyle/>
                    <a:p>
                      <a:pPr algn="just">
                        <a:spcAft>
                          <a:spcPts val="0"/>
                        </a:spcAft>
                      </a:pPr>
                      <a:r>
                        <a:rPr lang="kk-KZ" sz="2000" dirty="0">
                          <a:effectLst/>
                          <a:latin typeface="Times New Roman" panose="02020603050405020304" pitchFamily="18" charset="0"/>
                          <a:cs typeface="Times New Roman" panose="02020603050405020304" pitchFamily="18" charset="0"/>
                        </a:rPr>
                        <a:t>Оңтүстік Қазақстан гидрогеологиялық-мелиоративтік экспедициясы РММ</a:t>
                      </a:r>
                    </a:p>
                    <a:p>
                      <a:pPr algn="just">
                        <a:spcAft>
                          <a:spcPts val="0"/>
                        </a:spcAft>
                      </a:pPr>
                      <a:r>
                        <a:rPr lang="ru-RU" sz="2000" b="1" i="0" kern="1200" dirty="0">
                          <a:solidFill>
                            <a:schemeClr val="lt1"/>
                          </a:solidFill>
                          <a:effectLst/>
                          <a:latin typeface="Times New Roman" panose="02020603050405020304" pitchFamily="18" charset="0"/>
                          <a:ea typeface="+mn-ea"/>
                          <a:cs typeface="Times New Roman" panose="02020603050405020304" pitchFamily="18" charset="0"/>
                        </a:rPr>
                        <a:t>Арал-</a:t>
                      </a:r>
                      <a:r>
                        <a:rPr lang="ru-RU" sz="2000" b="1" i="0" kern="1200" dirty="0" err="1">
                          <a:solidFill>
                            <a:schemeClr val="lt1"/>
                          </a:solidFill>
                          <a:effectLst/>
                          <a:latin typeface="Times New Roman" panose="02020603050405020304" pitchFamily="18" charset="0"/>
                          <a:ea typeface="+mn-ea"/>
                          <a:cs typeface="Times New Roman" panose="02020603050405020304" pitchFamily="18" charset="0"/>
                        </a:rPr>
                        <a:t>Сырдария</a:t>
                      </a:r>
                      <a:r>
                        <a:rPr lang="ru-RU" sz="2000" b="1" i="0" kern="1200" dirty="0">
                          <a:solidFill>
                            <a:schemeClr val="lt1"/>
                          </a:solidFill>
                          <a:effectLst/>
                          <a:latin typeface="Times New Roman" panose="02020603050405020304" pitchFamily="18" charset="0"/>
                          <a:ea typeface="+mn-ea"/>
                          <a:cs typeface="Times New Roman" panose="02020603050405020304" pitchFamily="18" charset="0"/>
                        </a:rPr>
                        <a:t> </a:t>
                      </a:r>
                      <a:r>
                        <a:rPr lang="ru-RU" sz="2000" b="1" i="0" kern="1200" dirty="0" err="1">
                          <a:solidFill>
                            <a:schemeClr val="lt1"/>
                          </a:solidFill>
                          <a:effectLst/>
                          <a:latin typeface="Times New Roman" panose="02020603050405020304" pitchFamily="18" charset="0"/>
                          <a:ea typeface="+mn-ea"/>
                          <a:cs typeface="Times New Roman" panose="02020603050405020304" pitchFamily="18" charset="0"/>
                        </a:rPr>
                        <a:t>бассейндік</a:t>
                      </a:r>
                      <a:r>
                        <a:rPr lang="ru-RU" sz="2000" b="1" i="0" kern="1200" dirty="0">
                          <a:solidFill>
                            <a:schemeClr val="lt1"/>
                          </a:solidFill>
                          <a:effectLst/>
                          <a:latin typeface="Times New Roman" panose="02020603050405020304" pitchFamily="18" charset="0"/>
                          <a:ea typeface="+mn-ea"/>
                          <a:cs typeface="Times New Roman" panose="02020603050405020304" pitchFamily="18" charset="0"/>
                        </a:rPr>
                        <a:t> су </a:t>
                      </a:r>
                      <a:r>
                        <a:rPr lang="ru-RU" sz="2000" b="1" i="0" kern="1200" dirty="0" err="1">
                          <a:solidFill>
                            <a:schemeClr val="lt1"/>
                          </a:solidFill>
                          <a:effectLst/>
                          <a:latin typeface="Times New Roman" panose="02020603050405020304" pitchFamily="18" charset="0"/>
                          <a:ea typeface="+mn-ea"/>
                          <a:cs typeface="Times New Roman" panose="02020603050405020304" pitchFamily="18" charset="0"/>
                        </a:rPr>
                        <a:t>ресурстарын</a:t>
                      </a:r>
                      <a:r>
                        <a:rPr lang="ru-RU" sz="2000" b="1" i="0" kern="1200" dirty="0">
                          <a:solidFill>
                            <a:schemeClr val="lt1"/>
                          </a:solidFill>
                          <a:effectLst/>
                          <a:latin typeface="Times New Roman" panose="02020603050405020304" pitchFamily="18" charset="0"/>
                          <a:ea typeface="+mn-ea"/>
                          <a:cs typeface="Times New Roman" panose="02020603050405020304" pitchFamily="18" charset="0"/>
                        </a:rPr>
                        <a:t> </a:t>
                      </a:r>
                      <a:r>
                        <a:rPr lang="ru-RU" sz="2000" b="1" i="0" kern="1200" dirty="0" err="1">
                          <a:solidFill>
                            <a:schemeClr val="lt1"/>
                          </a:solidFill>
                          <a:effectLst/>
                          <a:latin typeface="Times New Roman" panose="02020603050405020304" pitchFamily="18" charset="0"/>
                          <a:ea typeface="+mn-ea"/>
                          <a:cs typeface="Times New Roman" panose="02020603050405020304" pitchFamily="18" charset="0"/>
                        </a:rPr>
                        <a:t>пайдалануды</a:t>
                      </a:r>
                      <a:r>
                        <a:rPr lang="ru-RU" sz="2000" b="1" i="0" kern="1200" dirty="0">
                          <a:solidFill>
                            <a:schemeClr val="lt1"/>
                          </a:solidFill>
                          <a:effectLst/>
                          <a:latin typeface="Times New Roman" panose="02020603050405020304" pitchFamily="18" charset="0"/>
                          <a:ea typeface="+mn-ea"/>
                          <a:cs typeface="Times New Roman" panose="02020603050405020304" pitchFamily="18" charset="0"/>
                        </a:rPr>
                        <a:t> </a:t>
                      </a:r>
                      <a:r>
                        <a:rPr lang="ru-RU" sz="2000" b="1" i="0" kern="1200" dirty="0" err="1">
                          <a:solidFill>
                            <a:schemeClr val="lt1"/>
                          </a:solidFill>
                          <a:effectLst/>
                          <a:latin typeface="Times New Roman" panose="02020603050405020304" pitchFamily="18" charset="0"/>
                          <a:ea typeface="+mn-ea"/>
                          <a:cs typeface="Times New Roman" panose="02020603050405020304" pitchFamily="18" charset="0"/>
                        </a:rPr>
                        <a:t>реттеу</a:t>
                      </a:r>
                      <a:r>
                        <a:rPr lang="ru-RU" sz="2000" b="1" i="0" kern="1200" dirty="0">
                          <a:solidFill>
                            <a:schemeClr val="lt1"/>
                          </a:solidFill>
                          <a:effectLst/>
                          <a:latin typeface="Times New Roman" panose="02020603050405020304" pitchFamily="18" charset="0"/>
                          <a:ea typeface="+mn-ea"/>
                          <a:cs typeface="Times New Roman" panose="02020603050405020304" pitchFamily="18" charset="0"/>
                        </a:rPr>
                        <a:t> </a:t>
                      </a:r>
                      <a:r>
                        <a:rPr lang="ru-RU" sz="2000" b="1" i="0" kern="1200" dirty="0" err="1">
                          <a:solidFill>
                            <a:schemeClr val="lt1"/>
                          </a:solidFill>
                          <a:effectLst/>
                          <a:latin typeface="Times New Roman" panose="02020603050405020304" pitchFamily="18" charset="0"/>
                          <a:ea typeface="+mn-ea"/>
                          <a:cs typeface="Times New Roman" panose="02020603050405020304" pitchFamily="18" charset="0"/>
                        </a:rPr>
                        <a:t>және</a:t>
                      </a:r>
                      <a:r>
                        <a:rPr lang="ru-RU" sz="2000" b="1" i="0" kern="1200" dirty="0">
                          <a:solidFill>
                            <a:schemeClr val="lt1"/>
                          </a:solidFill>
                          <a:effectLst/>
                          <a:latin typeface="Times New Roman" panose="02020603050405020304" pitchFamily="18" charset="0"/>
                          <a:ea typeface="+mn-ea"/>
                          <a:cs typeface="Times New Roman" panose="02020603050405020304" pitchFamily="18" charset="0"/>
                        </a:rPr>
                        <a:t> </a:t>
                      </a:r>
                      <a:r>
                        <a:rPr lang="ru-RU" sz="2000" b="1" i="0" kern="1200" dirty="0" err="1">
                          <a:solidFill>
                            <a:schemeClr val="lt1"/>
                          </a:solidFill>
                          <a:effectLst/>
                          <a:latin typeface="Times New Roman" panose="02020603050405020304" pitchFamily="18" charset="0"/>
                          <a:ea typeface="+mn-ea"/>
                          <a:cs typeface="Times New Roman" panose="02020603050405020304" pitchFamily="18" charset="0"/>
                        </a:rPr>
                        <a:t>қорғау</a:t>
                      </a:r>
                      <a:r>
                        <a:rPr lang="ru-RU" sz="2000" b="1" i="0" kern="1200" dirty="0">
                          <a:solidFill>
                            <a:schemeClr val="lt1"/>
                          </a:solidFill>
                          <a:effectLst/>
                          <a:latin typeface="Times New Roman" panose="02020603050405020304" pitchFamily="18" charset="0"/>
                          <a:ea typeface="+mn-ea"/>
                          <a:cs typeface="Times New Roman" panose="02020603050405020304" pitchFamily="18" charset="0"/>
                        </a:rPr>
                        <a:t> </a:t>
                      </a:r>
                      <a:r>
                        <a:rPr lang="ru-RU" sz="2000" b="1" i="0" kern="1200" dirty="0" err="1">
                          <a:solidFill>
                            <a:schemeClr val="lt1"/>
                          </a:solidFill>
                          <a:effectLst/>
                          <a:latin typeface="Times New Roman" panose="02020603050405020304" pitchFamily="18" charset="0"/>
                          <a:ea typeface="+mn-ea"/>
                          <a:cs typeface="Times New Roman" panose="02020603050405020304" pitchFamily="18" charset="0"/>
                        </a:rPr>
                        <a:t>инспекциясы</a:t>
                      </a:r>
                      <a:r>
                        <a:rPr lang="ru-RU" sz="2000" b="1" i="0" kern="1200" dirty="0">
                          <a:solidFill>
                            <a:schemeClr val="lt1"/>
                          </a:solidFill>
                          <a:effectLst/>
                          <a:latin typeface="Times New Roman" panose="02020603050405020304" pitchFamily="18" charset="0"/>
                          <a:ea typeface="+mn-ea"/>
                          <a:cs typeface="Times New Roman" panose="02020603050405020304" pitchFamily="18" charset="0"/>
                        </a:rPr>
                        <a:t> РММ Шымкент </a:t>
                      </a:r>
                      <a:r>
                        <a:rPr lang="ru-RU" sz="2000" b="1" i="0" kern="1200" dirty="0" err="1">
                          <a:solidFill>
                            <a:schemeClr val="lt1"/>
                          </a:solidFill>
                          <a:effectLst/>
                          <a:latin typeface="Times New Roman" panose="02020603050405020304" pitchFamily="18" charset="0"/>
                          <a:ea typeface="+mn-ea"/>
                          <a:cs typeface="Times New Roman" panose="02020603050405020304" pitchFamily="18" charset="0"/>
                        </a:rPr>
                        <a:t>қаласы</a:t>
                      </a:r>
                      <a:endParaRPr lang="ru-KZ"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248" marR="59248" marT="0" marB="0"/>
                </a:tc>
                <a:extLst>
                  <a:ext uri="{0D108BD9-81ED-4DB2-BD59-A6C34878D82A}">
                    <a16:rowId xmlns:a16="http://schemas.microsoft.com/office/drawing/2014/main" val="33422846"/>
                  </a:ext>
                </a:extLst>
              </a:tr>
              <a:tr h="157994">
                <a:tc>
                  <a:txBody>
                    <a:bodyPr/>
                    <a:lstStyle/>
                    <a:p>
                      <a:pPr algn="just">
                        <a:spcAft>
                          <a:spcPts val="0"/>
                        </a:spcAft>
                      </a:pPr>
                      <a:r>
                        <a:rPr lang="ru-RU" sz="2000" dirty="0">
                          <a:effectLst/>
                          <a:latin typeface="Times New Roman" panose="02020603050405020304" pitchFamily="18" charset="0"/>
                          <a:cs typeface="Times New Roman" panose="02020603050405020304" pitchFamily="18" charset="0"/>
                        </a:rPr>
                        <a:t>"Су </a:t>
                      </a:r>
                      <a:r>
                        <a:rPr lang="ru-RU" sz="2000" dirty="0" err="1">
                          <a:effectLst/>
                          <a:latin typeface="Times New Roman" panose="02020603050405020304" pitchFamily="18" charset="0"/>
                          <a:cs typeface="Times New Roman" panose="02020603050405020304" pitchFamily="18" charset="0"/>
                        </a:rPr>
                        <a:t>ресурстары</a:t>
                      </a:r>
                      <a:r>
                        <a:rPr lang="ru-RU" sz="2000" dirty="0">
                          <a:effectLst/>
                          <a:latin typeface="Times New Roman" panose="02020603050405020304" pitchFamily="18" charset="0"/>
                          <a:cs typeface="Times New Roman" panose="02020603050405020304" pitchFamily="18" charset="0"/>
                        </a:rPr>
                        <a:t> - Маркетинг" ЖШС</a:t>
                      </a:r>
                      <a:endParaRPr lang="ru-K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248" marR="59248" marT="0" marB="0"/>
                </a:tc>
                <a:extLst>
                  <a:ext uri="{0D108BD9-81ED-4DB2-BD59-A6C34878D82A}">
                    <a16:rowId xmlns:a16="http://schemas.microsoft.com/office/drawing/2014/main" val="1475757067"/>
                  </a:ext>
                </a:extLst>
              </a:tr>
              <a:tr h="789970">
                <a:tc>
                  <a:txBody>
                    <a:bodyPr/>
                    <a:lstStyle/>
                    <a:p>
                      <a:pPr algn="just">
                        <a:spcAft>
                          <a:spcPts val="0"/>
                        </a:spcAft>
                      </a:pPr>
                      <a:r>
                        <a:rPr lang="kk-KZ" sz="2000" dirty="0">
                          <a:effectLst/>
                          <a:latin typeface="Times New Roman" panose="02020603050405020304" pitchFamily="18" charset="0"/>
                          <a:cs typeface="Times New Roman" panose="02020603050405020304" pitchFamily="18" charset="0"/>
                        </a:rPr>
                        <a:t>Су шаруашылығы комитетінің "Қазсушар" шаруашылық жүргізу құқығындағы республикалық мемлекеттік кәсіпорнының Түркістан филиалы</a:t>
                      </a:r>
                      <a:endParaRPr lang="ru-K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248" marR="59248" marT="0" marB="0"/>
                </a:tc>
                <a:extLst>
                  <a:ext uri="{0D108BD9-81ED-4DB2-BD59-A6C34878D82A}">
                    <a16:rowId xmlns:a16="http://schemas.microsoft.com/office/drawing/2014/main" val="31513363"/>
                  </a:ext>
                </a:extLst>
              </a:tr>
              <a:tr h="789970">
                <a:tc>
                  <a:txBody>
                    <a:bodyPr/>
                    <a:lstStyle/>
                    <a:p>
                      <a:pPr algn="just">
                        <a:spcAft>
                          <a:spcPts val="0"/>
                        </a:spcAft>
                      </a:pPr>
                      <a:r>
                        <a:rPr lang="kk-KZ" sz="2000" dirty="0">
                          <a:effectLst/>
                          <a:latin typeface="Times New Roman" panose="02020603050405020304" pitchFamily="18" charset="0"/>
                          <a:cs typeface="Times New Roman" panose="02020603050405020304" pitchFamily="18" charset="0"/>
                        </a:rPr>
                        <a:t>Су шаруашылығы комитетінің "Қазсушар" шаруашылық жүргізу құқығындағы республикалық мемлекеттік кәсіпорнының "Су метрологиясы" Түркістан филиалы</a:t>
                      </a:r>
                      <a:endParaRPr lang="ru-K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248" marR="59248" marT="0" marB="0"/>
                </a:tc>
                <a:extLst>
                  <a:ext uri="{0D108BD9-81ED-4DB2-BD59-A6C34878D82A}">
                    <a16:rowId xmlns:a16="http://schemas.microsoft.com/office/drawing/2014/main" val="2497194205"/>
                  </a:ext>
                </a:extLst>
              </a:tr>
              <a:tr h="157994">
                <a:tc>
                  <a:txBody>
                    <a:bodyPr/>
                    <a:lstStyle/>
                    <a:p>
                      <a:pPr algn="just">
                        <a:spcAft>
                          <a:spcPts val="0"/>
                        </a:spcAft>
                      </a:pPr>
                      <a:r>
                        <a:rPr lang="ru-RU" sz="2000" dirty="0">
                          <a:effectLst/>
                          <a:latin typeface="Times New Roman" panose="02020603050405020304" pitchFamily="18" charset="0"/>
                          <a:cs typeface="Times New Roman" panose="02020603050405020304" pitchFamily="18" charset="0"/>
                        </a:rPr>
                        <a:t>"</a:t>
                      </a:r>
                      <a:r>
                        <a:rPr lang="ru-RU" sz="2000" dirty="0" err="1">
                          <a:effectLst/>
                          <a:latin typeface="Times New Roman" panose="02020603050405020304" pitchFamily="18" charset="0"/>
                          <a:cs typeface="Times New Roman" panose="02020603050405020304" pitchFamily="18" charset="0"/>
                        </a:rPr>
                        <a:t>Smart</a:t>
                      </a:r>
                      <a:r>
                        <a:rPr lang="ru-RU" sz="2000" dirty="0">
                          <a:effectLst/>
                          <a:latin typeface="Times New Roman" panose="02020603050405020304" pitchFamily="18" charset="0"/>
                          <a:cs typeface="Times New Roman" panose="02020603050405020304" pitchFamily="18" charset="0"/>
                        </a:rPr>
                        <a:t>-</a:t>
                      </a:r>
                      <a:r>
                        <a:rPr lang="en-US" sz="2000" dirty="0" err="1">
                          <a:effectLst/>
                          <a:latin typeface="Times New Roman" panose="02020603050405020304" pitchFamily="18" charset="0"/>
                          <a:cs typeface="Times New Roman" panose="02020603050405020304" pitchFamily="18" charset="0"/>
                        </a:rPr>
                        <a:t>Maman</a:t>
                      </a:r>
                      <a:r>
                        <a:rPr lang="ru-RU" sz="2000" dirty="0">
                          <a:effectLst/>
                          <a:latin typeface="Times New Roman" panose="02020603050405020304" pitchFamily="18" charset="0"/>
                          <a:cs typeface="Times New Roman" panose="02020603050405020304" pitchFamily="18" charset="0"/>
                        </a:rPr>
                        <a:t>" ЖШС</a:t>
                      </a:r>
                      <a:endParaRPr lang="ru-K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248" marR="59248" marT="0" marB="0"/>
                </a:tc>
                <a:extLst>
                  <a:ext uri="{0D108BD9-81ED-4DB2-BD59-A6C34878D82A}">
                    <a16:rowId xmlns:a16="http://schemas.microsoft.com/office/drawing/2014/main" val="2579143898"/>
                  </a:ext>
                </a:extLst>
              </a:tr>
              <a:tr h="157994">
                <a:tc>
                  <a:txBody>
                    <a:bodyPr/>
                    <a:lstStyle/>
                    <a:p>
                      <a:pPr algn="just">
                        <a:spcAft>
                          <a:spcPts val="0"/>
                        </a:spcAft>
                      </a:pPr>
                      <a:r>
                        <a:rPr lang="ru-RU" sz="2000" dirty="0">
                          <a:effectLst/>
                          <a:latin typeface="Times New Roman" panose="02020603050405020304" pitchFamily="18" charset="0"/>
                          <a:cs typeface="Times New Roman" panose="02020603050405020304" pitchFamily="18" charset="0"/>
                        </a:rPr>
                        <a:t>"</a:t>
                      </a:r>
                      <a:r>
                        <a:rPr lang="kk-KZ" sz="2000" dirty="0">
                          <a:effectLst/>
                          <a:latin typeface="Times New Roman" panose="02020603050405020304" pitchFamily="18" charset="0"/>
                          <a:cs typeface="Times New Roman" panose="02020603050405020304" pitchFamily="18" charset="0"/>
                        </a:rPr>
                        <a:t>Су Арнасы 5С</a:t>
                      </a:r>
                      <a:r>
                        <a:rPr lang="ru-RU" sz="2000" dirty="0">
                          <a:effectLst/>
                          <a:latin typeface="Times New Roman" panose="02020603050405020304" pitchFamily="18" charset="0"/>
                          <a:cs typeface="Times New Roman" panose="02020603050405020304" pitchFamily="18" charset="0"/>
                        </a:rPr>
                        <a:t>" ЖШС</a:t>
                      </a:r>
                      <a:endParaRPr lang="ru-K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248" marR="59248" marT="0" marB="0"/>
                </a:tc>
                <a:extLst>
                  <a:ext uri="{0D108BD9-81ED-4DB2-BD59-A6C34878D82A}">
                    <a16:rowId xmlns:a16="http://schemas.microsoft.com/office/drawing/2014/main" val="340554557"/>
                  </a:ext>
                </a:extLst>
              </a:tr>
              <a:tr h="157994">
                <a:tc>
                  <a:txBody>
                    <a:bodyPr/>
                    <a:lstStyle/>
                    <a:p>
                      <a:pPr algn="just">
                        <a:spcAft>
                          <a:spcPts val="0"/>
                        </a:spcAft>
                      </a:pPr>
                      <a:r>
                        <a:rPr lang="ru-RU" sz="2000" dirty="0">
                          <a:effectLst/>
                          <a:latin typeface="Times New Roman" panose="02020603050405020304" pitchFamily="18" charset="0"/>
                          <a:cs typeface="Times New Roman" panose="02020603050405020304" pitchFamily="18" charset="0"/>
                        </a:rPr>
                        <a:t>"Водоканал 1" ЖШС </a:t>
                      </a:r>
                      <a:endParaRPr lang="ru-K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248" marR="59248" marT="0" marB="0"/>
                </a:tc>
                <a:extLst>
                  <a:ext uri="{0D108BD9-81ED-4DB2-BD59-A6C34878D82A}">
                    <a16:rowId xmlns:a16="http://schemas.microsoft.com/office/drawing/2014/main" val="4166065986"/>
                  </a:ext>
                </a:extLst>
              </a:tr>
              <a:tr h="157994">
                <a:tc>
                  <a:txBody>
                    <a:bodyPr/>
                    <a:lstStyle/>
                    <a:p>
                      <a:pPr algn="just">
                        <a:spcAft>
                          <a:spcPts val="0"/>
                        </a:spcAft>
                      </a:pPr>
                      <a:r>
                        <a:rPr lang="ru-RU" sz="2000" dirty="0">
                          <a:effectLst/>
                          <a:latin typeface="Times New Roman" panose="02020603050405020304" pitchFamily="18" charset="0"/>
                          <a:cs typeface="Times New Roman" panose="02020603050405020304" pitchFamily="18" charset="0"/>
                        </a:rPr>
                        <a:t>"Водоканал </a:t>
                      </a:r>
                      <a:r>
                        <a:rPr lang="kk-KZ" sz="2000" dirty="0">
                          <a:effectLst/>
                          <a:latin typeface="Times New Roman" panose="02020603050405020304" pitchFamily="18" charset="0"/>
                          <a:cs typeface="Times New Roman" panose="02020603050405020304" pitchFamily="18" charset="0"/>
                        </a:rPr>
                        <a:t>2</a:t>
                      </a:r>
                      <a:r>
                        <a:rPr lang="ru-RU" sz="2000" dirty="0">
                          <a:effectLst/>
                          <a:latin typeface="Times New Roman" panose="02020603050405020304" pitchFamily="18" charset="0"/>
                          <a:cs typeface="Times New Roman" panose="02020603050405020304" pitchFamily="18" charset="0"/>
                        </a:rPr>
                        <a:t>" ЖШС </a:t>
                      </a:r>
                      <a:endParaRPr lang="ru-K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248" marR="59248" marT="0" marB="0"/>
                </a:tc>
                <a:extLst>
                  <a:ext uri="{0D108BD9-81ED-4DB2-BD59-A6C34878D82A}">
                    <a16:rowId xmlns:a16="http://schemas.microsoft.com/office/drawing/2014/main" val="2962170817"/>
                  </a:ext>
                </a:extLst>
              </a:tr>
              <a:tr h="157994">
                <a:tc>
                  <a:txBody>
                    <a:bodyPr/>
                    <a:lstStyle/>
                    <a:p>
                      <a:pPr algn="just">
                        <a:spcAft>
                          <a:spcPts val="0"/>
                        </a:spcAft>
                      </a:pPr>
                      <a:r>
                        <a:rPr lang="ru-RU" sz="2000" dirty="0">
                          <a:effectLst/>
                          <a:latin typeface="Times New Roman" panose="02020603050405020304" pitchFamily="18" charset="0"/>
                          <a:cs typeface="Times New Roman" panose="02020603050405020304" pitchFamily="18" charset="0"/>
                        </a:rPr>
                        <a:t>"</a:t>
                      </a:r>
                      <a:r>
                        <a:rPr lang="ru-RU" sz="2000" dirty="0" err="1">
                          <a:effectLst/>
                          <a:latin typeface="Times New Roman" panose="02020603050405020304" pitchFamily="18" charset="0"/>
                          <a:cs typeface="Times New Roman" panose="02020603050405020304" pitchFamily="18" charset="0"/>
                        </a:rPr>
                        <a:t>Қуат</a:t>
                      </a:r>
                      <a:r>
                        <a:rPr lang="ru-RU" sz="2000" dirty="0">
                          <a:effectLst/>
                          <a:latin typeface="Times New Roman" panose="02020603050405020304" pitchFamily="18" charset="0"/>
                          <a:cs typeface="Times New Roman" panose="02020603050405020304" pitchFamily="18" charset="0"/>
                        </a:rPr>
                        <a:t> </a:t>
                      </a:r>
                      <a:r>
                        <a:rPr lang="ru-RU" sz="2000" dirty="0" err="1">
                          <a:effectLst/>
                          <a:latin typeface="Times New Roman" panose="02020603050405020304" pitchFamily="18" charset="0"/>
                          <a:cs typeface="Times New Roman" panose="02020603050405020304" pitchFamily="18" charset="0"/>
                        </a:rPr>
                        <a:t>жылу</a:t>
                      </a:r>
                      <a:r>
                        <a:rPr lang="ru-RU" sz="2000" dirty="0">
                          <a:effectLst/>
                          <a:latin typeface="Times New Roman" panose="02020603050405020304" pitchFamily="18" charset="0"/>
                          <a:cs typeface="Times New Roman" panose="02020603050405020304" pitchFamily="18" charset="0"/>
                        </a:rPr>
                        <a:t> орталығы-3" </a:t>
                      </a:r>
                      <a:r>
                        <a:rPr lang="kk-KZ" sz="2000" dirty="0">
                          <a:effectLst/>
                          <a:latin typeface="Times New Roman" panose="02020603050405020304" pitchFamily="18" charset="0"/>
                          <a:cs typeface="Times New Roman" panose="02020603050405020304" pitchFamily="18" charset="0"/>
                        </a:rPr>
                        <a:t>АҚ</a:t>
                      </a:r>
                      <a:endParaRPr lang="ru-K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248" marR="59248" marT="0" marB="0"/>
                </a:tc>
                <a:extLst>
                  <a:ext uri="{0D108BD9-81ED-4DB2-BD59-A6C34878D82A}">
                    <a16:rowId xmlns:a16="http://schemas.microsoft.com/office/drawing/2014/main" val="2093978019"/>
                  </a:ext>
                </a:extLst>
              </a:tr>
              <a:tr h="157994">
                <a:tc>
                  <a:txBody>
                    <a:bodyPr/>
                    <a:lstStyle/>
                    <a:p>
                      <a:pPr algn="just">
                        <a:spcAft>
                          <a:spcPts val="0"/>
                        </a:spcAft>
                      </a:pPr>
                      <a:r>
                        <a:rPr lang="ru-RU" sz="2000" dirty="0">
                          <a:effectLst/>
                          <a:latin typeface="Times New Roman" panose="02020603050405020304" pitchFamily="18" charset="0"/>
                          <a:cs typeface="Times New Roman" panose="02020603050405020304" pitchFamily="18" charset="0"/>
                        </a:rPr>
                        <a:t>"</a:t>
                      </a:r>
                      <a:r>
                        <a:rPr lang="kk-KZ" sz="2000" dirty="0">
                          <a:effectLst/>
                          <a:latin typeface="Times New Roman" panose="02020603050405020304" pitchFamily="18" charset="0"/>
                          <a:cs typeface="Times New Roman" panose="02020603050405020304" pitchFamily="18" charset="0"/>
                        </a:rPr>
                        <a:t>Отырар Жоба</a:t>
                      </a:r>
                      <a:r>
                        <a:rPr lang="ru-RU" sz="2000" dirty="0">
                          <a:effectLst/>
                          <a:latin typeface="Times New Roman" panose="02020603050405020304" pitchFamily="18" charset="0"/>
                          <a:cs typeface="Times New Roman" panose="02020603050405020304" pitchFamily="18" charset="0"/>
                        </a:rPr>
                        <a:t>"</a:t>
                      </a:r>
                      <a:r>
                        <a:rPr lang="kk-KZ" sz="2000" dirty="0">
                          <a:effectLst/>
                          <a:latin typeface="Times New Roman" panose="02020603050405020304" pitchFamily="18" charset="0"/>
                          <a:cs typeface="Times New Roman" panose="02020603050405020304" pitchFamily="18" charset="0"/>
                        </a:rPr>
                        <a:t> ЖШС</a:t>
                      </a:r>
                      <a:endParaRPr lang="ru-KZ"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9248" marR="59248" marT="0" marB="0"/>
                </a:tc>
                <a:extLst>
                  <a:ext uri="{0D108BD9-81ED-4DB2-BD59-A6C34878D82A}">
                    <a16:rowId xmlns:a16="http://schemas.microsoft.com/office/drawing/2014/main" val="3142963086"/>
                  </a:ext>
                </a:extLst>
              </a:tr>
            </a:tbl>
          </a:graphicData>
        </a:graphic>
      </p:graphicFrame>
    </p:spTree>
    <p:extLst>
      <p:ext uri="{BB962C8B-B14F-4D97-AF65-F5344CB8AC3E}">
        <p14:creationId xmlns:p14="http://schemas.microsoft.com/office/powerpoint/2010/main" val="612245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9B31EA-A0AE-4A05-B814-AB9D414304C0}"/>
              </a:ext>
            </a:extLst>
          </p:cNvPr>
          <p:cNvSpPr>
            <a:spLocks noGrp="1"/>
          </p:cNvSpPr>
          <p:nvPr>
            <p:ph type="title"/>
          </p:nvPr>
        </p:nvSpPr>
        <p:spPr>
          <a:xfrm>
            <a:off x="1295402" y="982133"/>
            <a:ext cx="9601196" cy="633308"/>
          </a:xfrm>
        </p:spPr>
        <p:txBody>
          <a:bodyPr>
            <a:normAutofit/>
          </a:bodyPr>
          <a:lstStyle/>
          <a:p>
            <a:r>
              <a:rPr lang="kk-KZ" sz="3200" b="1" dirty="0">
                <a:latin typeface="Times New Roman" panose="02020603050405020304" pitchFamily="18" charset="0"/>
                <a:cs typeface="Times New Roman" panose="02020603050405020304" pitchFamily="18" charset="0"/>
              </a:rPr>
              <a:t>2025 жылға жоспарланған БББ</a:t>
            </a:r>
            <a:endParaRPr lang="ru-KZ" sz="3200" b="1" dirty="0">
              <a:latin typeface="Times New Roman" panose="02020603050405020304" pitchFamily="18" charset="0"/>
              <a:cs typeface="Times New Roman" panose="02020603050405020304" pitchFamily="18" charset="0"/>
            </a:endParaRPr>
          </a:p>
        </p:txBody>
      </p:sp>
      <p:graphicFrame>
        <p:nvGraphicFramePr>
          <p:cNvPr id="4" name="Таблица 3">
            <a:extLst>
              <a:ext uri="{FF2B5EF4-FFF2-40B4-BE49-F238E27FC236}">
                <a16:creationId xmlns:a16="http://schemas.microsoft.com/office/drawing/2014/main" id="{CDBDAD80-3B6C-4FD8-B03A-FD5D1E56CD2B}"/>
              </a:ext>
            </a:extLst>
          </p:cNvPr>
          <p:cNvGraphicFramePr>
            <a:graphicFrameLocks noGrp="1"/>
          </p:cNvGraphicFramePr>
          <p:nvPr>
            <p:extLst>
              <p:ext uri="{D42A27DB-BD31-4B8C-83A1-F6EECF244321}">
                <p14:modId xmlns:p14="http://schemas.microsoft.com/office/powerpoint/2010/main" val="3857184731"/>
              </p:ext>
            </p:extLst>
          </p:nvPr>
        </p:nvGraphicFramePr>
        <p:xfrm>
          <a:off x="1371600" y="1958214"/>
          <a:ext cx="9794239" cy="3784220"/>
        </p:xfrm>
        <a:graphic>
          <a:graphicData uri="http://schemas.openxmlformats.org/drawingml/2006/table">
            <a:tbl>
              <a:tblPr>
                <a:tableStyleId>{5C22544A-7EE6-4342-B048-85BDC9FD1C3A}</a:tableStyleId>
              </a:tblPr>
              <a:tblGrid>
                <a:gridCol w="414407">
                  <a:extLst>
                    <a:ext uri="{9D8B030D-6E8A-4147-A177-3AD203B41FA5}">
                      <a16:colId xmlns:a16="http://schemas.microsoft.com/office/drawing/2014/main" val="3900495522"/>
                    </a:ext>
                  </a:extLst>
                </a:gridCol>
                <a:gridCol w="1688713">
                  <a:extLst>
                    <a:ext uri="{9D8B030D-6E8A-4147-A177-3AD203B41FA5}">
                      <a16:colId xmlns:a16="http://schemas.microsoft.com/office/drawing/2014/main" val="947329593"/>
                    </a:ext>
                  </a:extLst>
                </a:gridCol>
                <a:gridCol w="1111352">
                  <a:extLst>
                    <a:ext uri="{9D8B030D-6E8A-4147-A177-3AD203B41FA5}">
                      <a16:colId xmlns:a16="http://schemas.microsoft.com/office/drawing/2014/main" val="1930519777"/>
                    </a:ext>
                  </a:extLst>
                </a:gridCol>
                <a:gridCol w="1919804">
                  <a:extLst>
                    <a:ext uri="{9D8B030D-6E8A-4147-A177-3AD203B41FA5}">
                      <a16:colId xmlns:a16="http://schemas.microsoft.com/office/drawing/2014/main" val="3372461423"/>
                    </a:ext>
                  </a:extLst>
                </a:gridCol>
                <a:gridCol w="1357964">
                  <a:extLst>
                    <a:ext uri="{9D8B030D-6E8A-4147-A177-3AD203B41FA5}">
                      <a16:colId xmlns:a16="http://schemas.microsoft.com/office/drawing/2014/main" val="2531494717"/>
                    </a:ext>
                  </a:extLst>
                </a:gridCol>
                <a:gridCol w="3301999">
                  <a:extLst>
                    <a:ext uri="{9D8B030D-6E8A-4147-A177-3AD203B41FA5}">
                      <a16:colId xmlns:a16="http://schemas.microsoft.com/office/drawing/2014/main" val="2272651194"/>
                    </a:ext>
                  </a:extLst>
                </a:gridCol>
              </a:tblGrid>
              <a:tr h="511133">
                <a:tc>
                  <a:txBody>
                    <a:bodyPr/>
                    <a:lstStyle/>
                    <a:p>
                      <a:pPr algn="l">
                        <a:lnSpc>
                          <a:spcPct val="115000"/>
                        </a:lnSpc>
                        <a:spcAft>
                          <a:spcPts val="0"/>
                        </a:spcAft>
                      </a:pPr>
                      <a:r>
                        <a:rPr lang="ru-RU" sz="2000" dirty="0">
                          <a:effectLst/>
                          <a:latin typeface="Times New Roman" panose="02020603050405020304" pitchFamily="18" charset="0"/>
                          <a:cs typeface="Times New Roman" panose="02020603050405020304" pitchFamily="18" charset="0"/>
                        </a:rPr>
                        <a:t>№</a:t>
                      </a:r>
                      <a:endParaRPr lang="ru-KZ"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2157" marR="52157" marT="0" marB="0"/>
                </a:tc>
                <a:tc>
                  <a:txBody>
                    <a:bodyPr/>
                    <a:lstStyle/>
                    <a:p>
                      <a:pPr algn="ctr">
                        <a:lnSpc>
                          <a:spcPct val="115000"/>
                        </a:lnSpc>
                        <a:spcAft>
                          <a:spcPts val="0"/>
                        </a:spcAft>
                      </a:pPr>
                      <a:r>
                        <a:rPr lang="kk-KZ" sz="2000" b="1" dirty="0">
                          <a:effectLst/>
                          <a:latin typeface="Times New Roman" panose="02020603050405020304" pitchFamily="18" charset="0"/>
                          <a:cs typeface="Times New Roman" panose="02020603050405020304" pitchFamily="18" charset="0"/>
                        </a:rPr>
                        <a:t>БББ әзірлеуші  кафедра</a:t>
                      </a:r>
                      <a:endParaRPr lang="ru-KZ"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2157" marR="52157" marT="0" marB="0"/>
                </a:tc>
                <a:tc>
                  <a:txBody>
                    <a:bodyPr/>
                    <a:lstStyle/>
                    <a:p>
                      <a:pPr algn="ctr">
                        <a:lnSpc>
                          <a:spcPct val="115000"/>
                        </a:lnSpc>
                        <a:spcAft>
                          <a:spcPts val="0"/>
                        </a:spcAft>
                      </a:pPr>
                      <a:r>
                        <a:rPr lang="ru-RU" sz="2000" b="1" dirty="0">
                          <a:effectLst/>
                          <a:latin typeface="Times New Roman" panose="02020603050405020304" pitchFamily="18" charset="0"/>
                          <a:cs typeface="Times New Roman" panose="02020603050405020304" pitchFamily="18" charset="0"/>
                        </a:rPr>
                        <a:t>БББ шифры</a:t>
                      </a:r>
                      <a:endParaRPr lang="ru-KZ"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2157" marR="52157" marT="0" marB="0"/>
                </a:tc>
                <a:tc>
                  <a:txBody>
                    <a:bodyPr/>
                    <a:lstStyle/>
                    <a:p>
                      <a:pPr algn="ctr">
                        <a:lnSpc>
                          <a:spcPct val="115000"/>
                        </a:lnSpc>
                        <a:spcAft>
                          <a:spcPts val="0"/>
                        </a:spcAft>
                      </a:pPr>
                      <a:r>
                        <a:rPr lang="ru-RU" sz="2000" b="1" dirty="0">
                          <a:effectLst/>
                          <a:latin typeface="Times New Roman" panose="02020603050405020304" pitchFamily="18" charset="0"/>
                          <a:cs typeface="Times New Roman" panose="02020603050405020304" pitchFamily="18" charset="0"/>
                        </a:rPr>
                        <a:t>БББ </a:t>
                      </a:r>
                      <a:r>
                        <a:rPr lang="ru-RU" sz="2000" b="1" dirty="0" err="1">
                          <a:effectLst/>
                          <a:latin typeface="Times New Roman" panose="02020603050405020304" pitchFamily="18" charset="0"/>
                          <a:cs typeface="Times New Roman" panose="02020603050405020304" pitchFamily="18" charset="0"/>
                        </a:rPr>
                        <a:t>атауы</a:t>
                      </a:r>
                      <a:endParaRPr lang="ru-KZ"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2157" marR="52157" marT="0" marB="0"/>
                </a:tc>
                <a:tc>
                  <a:txBody>
                    <a:bodyPr/>
                    <a:lstStyle/>
                    <a:p>
                      <a:pPr algn="ctr">
                        <a:lnSpc>
                          <a:spcPct val="115000"/>
                        </a:lnSpc>
                        <a:spcAft>
                          <a:spcPts val="0"/>
                        </a:spcAft>
                      </a:pPr>
                      <a:r>
                        <a:rPr lang="kk-KZ" sz="2000" b="1" dirty="0">
                          <a:effectLst/>
                          <a:latin typeface="Times New Roman" panose="02020603050405020304" pitchFamily="18" charset="0"/>
                          <a:cs typeface="Times New Roman" panose="02020603050405020304" pitchFamily="18" charset="0"/>
                        </a:rPr>
                        <a:t>Түрі</a:t>
                      </a:r>
                      <a:endParaRPr lang="ru-KZ"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2157" marR="52157" marT="0" marB="0"/>
                </a:tc>
                <a:tc>
                  <a:txBody>
                    <a:bodyPr/>
                    <a:lstStyle/>
                    <a:p>
                      <a:pPr algn="ctr">
                        <a:lnSpc>
                          <a:spcPct val="115000"/>
                        </a:lnSpc>
                        <a:spcAft>
                          <a:spcPts val="0"/>
                        </a:spcAft>
                      </a:pPr>
                      <a:r>
                        <a:rPr lang="kk-KZ" sz="2000" b="1" dirty="0">
                          <a:effectLst/>
                          <a:latin typeface="Times New Roman" panose="02020603050405020304" pitchFamily="18" charset="0"/>
                          <a:cs typeface="Times New Roman" panose="02020603050405020304" pitchFamily="18" charset="0"/>
                        </a:rPr>
                        <a:t>ЖОО атауы</a:t>
                      </a:r>
                      <a:endParaRPr lang="ru-KZ"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2157" marR="52157" marT="0" marB="0"/>
                </a:tc>
                <a:extLst>
                  <a:ext uri="{0D108BD9-81ED-4DB2-BD59-A6C34878D82A}">
                    <a16:rowId xmlns:a16="http://schemas.microsoft.com/office/drawing/2014/main" val="132928940"/>
                  </a:ext>
                </a:extLst>
              </a:tr>
              <a:tr h="2641133">
                <a:tc>
                  <a:txBody>
                    <a:bodyPr/>
                    <a:lstStyle/>
                    <a:p>
                      <a:pPr algn="l">
                        <a:lnSpc>
                          <a:spcPct val="115000"/>
                        </a:lnSpc>
                        <a:spcAft>
                          <a:spcPts val="0"/>
                        </a:spcAft>
                      </a:pPr>
                      <a:r>
                        <a:rPr lang="kk-KZ" sz="2000" dirty="0">
                          <a:effectLst/>
                          <a:latin typeface="Times New Roman" panose="02020603050405020304" pitchFamily="18" charset="0"/>
                          <a:cs typeface="Times New Roman" panose="02020603050405020304" pitchFamily="18" charset="0"/>
                        </a:rPr>
                        <a:t>1</a:t>
                      </a:r>
                      <a:endParaRPr lang="ru-KZ"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2157" marR="52157" marT="0" marB="0"/>
                </a:tc>
                <a:tc>
                  <a:txBody>
                    <a:bodyPr/>
                    <a:lstStyle/>
                    <a:p>
                      <a:pPr algn="l">
                        <a:lnSpc>
                          <a:spcPct val="100000"/>
                        </a:lnSpc>
                        <a:spcAft>
                          <a:spcPts val="0"/>
                        </a:spcAft>
                      </a:pPr>
                      <a:r>
                        <a:rPr lang="kk-KZ" sz="2000" b="1" dirty="0">
                          <a:effectLst/>
                          <a:latin typeface="Times New Roman" panose="02020603050405020304" pitchFamily="18" charset="0"/>
                          <a:cs typeface="Times New Roman" panose="02020603050405020304" pitchFamily="18" charset="0"/>
                        </a:rPr>
                        <a:t>Су ресурстары, жерді пайдалану және агротехника</a:t>
                      </a:r>
                      <a:r>
                        <a:rPr lang="en-US" sz="2000" b="1" dirty="0">
                          <a:effectLst/>
                          <a:latin typeface="Times New Roman" panose="02020603050405020304" pitchFamily="18" charset="0"/>
                          <a:cs typeface="Times New Roman" panose="02020603050405020304" pitchFamily="18" charset="0"/>
                        </a:rPr>
                        <a:t> </a:t>
                      </a:r>
                      <a:endParaRPr lang="ru-KZ"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2157" marR="52157" marT="0" marB="0"/>
                </a:tc>
                <a:tc>
                  <a:txBody>
                    <a:bodyPr/>
                    <a:lstStyle/>
                    <a:p>
                      <a:pPr algn="l">
                        <a:lnSpc>
                          <a:spcPct val="115000"/>
                        </a:lnSpc>
                        <a:spcAft>
                          <a:spcPts val="0"/>
                        </a:spcAft>
                      </a:pPr>
                      <a:endParaRPr lang="kk-KZ" sz="2000" dirty="0">
                        <a:effectLst/>
                        <a:latin typeface="Times New Roman" panose="02020603050405020304" pitchFamily="18" charset="0"/>
                        <a:cs typeface="Times New Roman" panose="02020603050405020304" pitchFamily="18" charset="0"/>
                      </a:endParaRPr>
                    </a:p>
                    <a:p>
                      <a:pPr algn="l">
                        <a:lnSpc>
                          <a:spcPct val="115000"/>
                        </a:lnSpc>
                        <a:spcAft>
                          <a:spcPts val="0"/>
                        </a:spcAft>
                      </a:pPr>
                      <a:r>
                        <a:rPr lang="kk-KZ" sz="2000" b="1" dirty="0">
                          <a:effectLst/>
                          <a:latin typeface="Times New Roman" panose="02020603050405020304" pitchFamily="18" charset="0"/>
                          <a:cs typeface="Times New Roman" panose="02020603050405020304" pitchFamily="18" charset="0"/>
                        </a:rPr>
                        <a:t>7М07331</a:t>
                      </a:r>
                      <a:endParaRPr lang="ru-KZ"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2157" marR="52157" marT="0" marB="0"/>
                </a:tc>
                <a:tc>
                  <a:txBody>
                    <a:bodyPr/>
                    <a:lstStyle/>
                    <a:p>
                      <a:pPr algn="just">
                        <a:lnSpc>
                          <a:spcPts val="1620"/>
                        </a:lnSpc>
                        <a:spcAft>
                          <a:spcPts val="0"/>
                        </a:spcAft>
                      </a:pPr>
                      <a:endParaRPr lang="ru-RU" sz="2000" dirty="0">
                        <a:effectLst/>
                        <a:latin typeface="Times New Roman" panose="02020603050405020304" pitchFamily="18" charset="0"/>
                        <a:cs typeface="Times New Roman" panose="02020603050405020304" pitchFamily="18" charset="0"/>
                      </a:endParaRPr>
                    </a:p>
                    <a:p>
                      <a:pPr algn="just">
                        <a:lnSpc>
                          <a:spcPct val="100000"/>
                        </a:lnSpc>
                        <a:spcAft>
                          <a:spcPts val="0"/>
                        </a:spcAft>
                      </a:pPr>
                      <a:r>
                        <a:rPr lang="ru-RU" sz="2000" b="1" dirty="0" err="1">
                          <a:effectLst/>
                          <a:latin typeface="Times New Roman" panose="02020603050405020304" pitchFamily="18" charset="0"/>
                          <a:cs typeface="Times New Roman" panose="02020603050405020304" pitchFamily="18" charset="0"/>
                        </a:rPr>
                        <a:t>Инженерлік</a:t>
                      </a:r>
                      <a:r>
                        <a:rPr lang="ru-RU" sz="2000" b="1" dirty="0">
                          <a:effectLst/>
                          <a:latin typeface="Times New Roman" panose="02020603050405020304" pitchFamily="18" charset="0"/>
                          <a:cs typeface="Times New Roman" panose="02020603050405020304" pitchFamily="18" charset="0"/>
                        </a:rPr>
                        <a:t> </a:t>
                      </a:r>
                      <a:r>
                        <a:rPr lang="ru-RU" sz="2000" b="1" dirty="0" err="1">
                          <a:effectLst/>
                          <a:latin typeface="Times New Roman" panose="02020603050405020304" pitchFamily="18" charset="0"/>
                          <a:cs typeface="Times New Roman" panose="02020603050405020304" pitchFamily="18" charset="0"/>
                        </a:rPr>
                        <a:t>технологиялар</a:t>
                      </a:r>
                      <a:r>
                        <a:rPr lang="ru-RU" sz="2000" b="1" dirty="0">
                          <a:effectLst/>
                          <a:latin typeface="Times New Roman" panose="02020603050405020304" pitchFamily="18" charset="0"/>
                          <a:cs typeface="Times New Roman" panose="02020603050405020304" pitchFamily="18" charset="0"/>
                        </a:rPr>
                        <a:t> </a:t>
                      </a:r>
                      <a:r>
                        <a:rPr lang="ru-RU" sz="2000" b="1" dirty="0" err="1">
                          <a:effectLst/>
                          <a:latin typeface="Times New Roman" panose="02020603050405020304" pitchFamily="18" charset="0"/>
                          <a:cs typeface="Times New Roman" panose="02020603050405020304" pitchFamily="18" charset="0"/>
                        </a:rPr>
                        <a:t>және</a:t>
                      </a:r>
                      <a:r>
                        <a:rPr lang="ru-RU" sz="2000" b="1" dirty="0">
                          <a:effectLst/>
                          <a:latin typeface="Times New Roman" panose="02020603050405020304" pitchFamily="18" charset="0"/>
                          <a:cs typeface="Times New Roman" panose="02020603050405020304" pitchFamily="18" charset="0"/>
                        </a:rPr>
                        <a:t> </a:t>
                      </a:r>
                      <a:r>
                        <a:rPr lang="ru-RU" sz="2000" b="1" dirty="0" err="1">
                          <a:effectLst/>
                          <a:latin typeface="Times New Roman" panose="02020603050405020304" pitchFamily="18" charset="0"/>
                          <a:cs typeface="Times New Roman" panose="02020603050405020304" pitchFamily="18" charset="0"/>
                        </a:rPr>
                        <a:t>сумен</a:t>
                      </a:r>
                      <a:r>
                        <a:rPr lang="ru-RU" sz="2000" b="1" dirty="0">
                          <a:effectLst/>
                          <a:latin typeface="Times New Roman" panose="02020603050405020304" pitchFamily="18" charset="0"/>
                          <a:cs typeface="Times New Roman" panose="02020603050405020304" pitchFamily="18" charset="0"/>
                        </a:rPr>
                        <a:t> </a:t>
                      </a:r>
                      <a:r>
                        <a:rPr lang="ru-RU" sz="2000" b="1" dirty="0" err="1">
                          <a:effectLst/>
                          <a:latin typeface="Times New Roman" panose="02020603050405020304" pitchFamily="18" charset="0"/>
                          <a:cs typeface="Times New Roman" panose="02020603050405020304" pitchFamily="18" charset="0"/>
                        </a:rPr>
                        <a:t>қамтамасыз</a:t>
                      </a:r>
                      <a:r>
                        <a:rPr lang="ru-RU" sz="2000" b="1" dirty="0">
                          <a:effectLst/>
                          <a:latin typeface="Times New Roman" panose="02020603050405020304" pitchFamily="18" charset="0"/>
                          <a:cs typeface="Times New Roman" panose="02020603050405020304" pitchFamily="18" charset="0"/>
                        </a:rPr>
                        <a:t> </a:t>
                      </a:r>
                      <a:r>
                        <a:rPr lang="ru-RU" sz="2000" b="1" dirty="0" err="1">
                          <a:effectLst/>
                          <a:latin typeface="Times New Roman" panose="02020603050405020304" pitchFamily="18" charset="0"/>
                          <a:cs typeface="Times New Roman" panose="02020603050405020304" pitchFamily="18" charset="0"/>
                        </a:rPr>
                        <a:t>ету</a:t>
                      </a:r>
                      <a:r>
                        <a:rPr lang="ru-RU" sz="2000" b="1" dirty="0">
                          <a:effectLst/>
                          <a:latin typeface="Times New Roman" panose="02020603050405020304" pitchFamily="18" charset="0"/>
                          <a:cs typeface="Times New Roman" panose="02020603050405020304" pitchFamily="18" charset="0"/>
                        </a:rPr>
                        <a:t> </a:t>
                      </a:r>
                      <a:r>
                        <a:rPr lang="ru-RU" sz="2000" b="1" dirty="0" err="1">
                          <a:effectLst/>
                          <a:latin typeface="Times New Roman" panose="02020603050405020304" pitchFamily="18" charset="0"/>
                          <a:cs typeface="Times New Roman" panose="02020603050405020304" pitchFamily="18" charset="0"/>
                        </a:rPr>
                        <a:t>жүйелерін</a:t>
                      </a:r>
                      <a:r>
                        <a:rPr lang="ru-RU" sz="2000" b="1" dirty="0">
                          <a:effectLst/>
                          <a:latin typeface="Times New Roman" panose="02020603050405020304" pitchFamily="18" charset="0"/>
                          <a:cs typeface="Times New Roman" panose="02020603050405020304" pitchFamily="18" charset="0"/>
                        </a:rPr>
                        <a:t> </a:t>
                      </a:r>
                      <a:r>
                        <a:rPr lang="ru-RU" sz="2000" b="1" dirty="0" err="1">
                          <a:effectLst/>
                          <a:latin typeface="Times New Roman" panose="02020603050405020304" pitchFamily="18" charset="0"/>
                          <a:cs typeface="Times New Roman" panose="02020603050405020304" pitchFamily="18" charset="0"/>
                        </a:rPr>
                        <a:t>басқару</a:t>
                      </a:r>
                      <a:endParaRPr lang="ru-KZ" sz="2000" b="1" dirty="0">
                        <a:effectLst/>
                        <a:latin typeface="Times New Roman" panose="02020603050405020304" pitchFamily="18" charset="0"/>
                        <a:cs typeface="Times New Roman" panose="02020603050405020304" pitchFamily="18" charset="0"/>
                      </a:endParaRPr>
                    </a:p>
                    <a:p>
                      <a:pPr algn="just">
                        <a:lnSpc>
                          <a:spcPts val="1620"/>
                        </a:lnSpc>
                        <a:spcAft>
                          <a:spcPts val="0"/>
                        </a:spcAft>
                      </a:pPr>
                      <a:r>
                        <a:rPr lang="ru-RU" sz="2000" dirty="0">
                          <a:effectLst/>
                          <a:latin typeface="Times New Roman" panose="02020603050405020304" pitchFamily="18" charset="0"/>
                          <a:cs typeface="Times New Roman" panose="02020603050405020304" pitchFamily="18" charset="0"/>
                        </a:rPr>
                        <a:t> </a:t>
                      </a:r>
                      <a:endParaRPr lang="ru-KZ" sz="2000" dirty="0">
                        <a:effectLst/>
                        <a:latin typeface="Times New Roman" panose="02020603050405020304" pitchFamily="18" charset="0"/>
                        <a:cs typeface="Times New Roman" panose="02020603050405020304" pitchFamily="18" charset="0"/>
                      </a:endParaRPr>
                    </a:p>
                    <a:p>
                      <a:pPr algn="just">
                        <a:lnSpc>
                          <a:spcPts val="1620"/>
                        </a:lnSpc>
                        <a:spcAft>
                          <a:spcPts val="0"/>
                        </a:spcAft>
                      </a:pPr>
                      <a:r>
                        <a:rPr lang="ru-RU" sz="2000" dirty="0">
                          <a:effectLst/>
                          <a:latin typeface="Times New Roman" panose="02020603050405020304" pitchFamily="18" charset="0"/>
                          <a:cs typeface="Times New Roman" panose="02020603050405020304" pitchFamily="18" charset="0"/>
                        </a:rPr>
                        <a:t> </a:t>
                      </a:r>
                      <a:endParaRPr lang="ru-KZ" sz="2000" dirty="0">
                        <a:effectLst/>
                        <a:latin typeface="Times New Roman" panose="02020603050405020304" pitchFamily="18" charset="0"/>
                        <a:cs typeface="Times New Roman" panose="02020603050405020304" pitchFamily="18" charset="0"/>
                      </a:endParaRPr>
                    </a:p>
                    <a:p>
                      <a:pPr algn="l">
                        <a:lnSpc>
                          <a:spcPct val="115000"/>
                        </a:lnSpc>
                        <a:spcAft>
                          <a:spcPts val="0"/>
                        </a:spcAft>
                      </a:pPr>
                      <a:r>
                        <a:rPr lang="kk-KZ" sz="2000" dirty="0">
                          <a:effectLst/>
                          <a:latin typeface="Times New Roman" panose="02020603050405020304" pitchFamily="18" charset="0"/>
                          <a:cs typeface="Times New Roman" panose="02020603050405020304" pitchFamily="18" charset="0"/>
                        </a:rPr>
                        <a:t> </a:t>
                      </a:r>
                      <a:endParaRPr lang="ru-KZ"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2157" marR="52157" marT="0" marB="0"/>
                </a:tc>
                <a:tc>
                  <a:txBody>
                    <a:bodyPr/>
                    <a:lstStyle/>
                    <a:p>
                      <a:pPr algn="l">
                        <a:lnSpc>
                          <a:spcPct val="100000"/>
                        </a:lnSpc>
                        <a:spcAft>
                          <a:spcPts val="0"/>
                        </a:spcAft>
                      </a:pPr>
                      <a:endParaRPr lang="kk-KZ" sz="2000" b="1" dirty="0">
                        <a:effectLst/>
                        <a:latin typeface="Times New Roman" panose="02020603050405020304" pitchFamily="18" charset="0"/>
                        <a:cs typeface="Times New Roman" panose="02020603050405020304" pitchFamily="18" charset="0"/>
                      </a:endParaRPr>
                    </a:p>
                    <a:p>
                      <a:pPr algn="l">
                        <a:lnSpc>
                          <a:spcPct val="100000"/>
                        </a:lnSpc>
                        <a:spcAft>
                          <a:spcPts val="0"/>
                        </a:spcAft>
                      </a:pPr>
                      <a:r>
                        <a:rPr lang="kk-KZ" sz="2000" b="1" dirty="0">
                          <a:effectLst/>
                          <a:latin typeface="Times New Roman" panose="02020603050405020304" pitchFamily="18" charset="0"/>
                          <a:cs typeface="Times New Roman" panose="02020603050405020304" pitchFamily="18" charset="0"/>
                        </a:rPr>
                        <a:t>Жаңа </a:t>
                      </a:r>
                      <a:endParaRPr lang="ru-KZ" sz="2000" b="1" dirty="0">
                        <a:effectLst/>
                        <a:latin typeface="Times New Roman" panose="02020603050405020304" pitchFamily="18" charset="0"/>
                        <a:cs typeface="Times New Roman" panose="02020603050405020304" pitchFamily="18" charset="0"/>
                      </a:endParaRPr>
                    </a:p>
                    <a:p>
                      <a:pPr algn="l">
                        <a:lnSpc>
                          <a:spcPct val="100000"/>
                        </a:lnSpc>
                        <a:spcAft>
                          <a:spcPts val="0"/>
                        </a:spcAft>
                      </a:pPr>
                      <a:r>
                        <a:rPr lang="kk-KZ" sz="2000" b="1" dirty="0">
                          <a:effectLst/>
                          <a:latin typeface="Times New Roman" panose="02020603050405020304" pitchFamily="18" charset="0"/>
                          <a:cs typeface="Times New Roman" panose="02020603050405020304" pitchFamily="18" charset="0"/>
                        </a:rPr>
                        <a:t>қос дипломды</a:t>
                      </a:r>
                      <a:endParaRPr lang="ru-KZ" sz="2000" b="1" dirty="0">
                        <a:effectLst/>
                        <a:latin typeface="Times New Roman" panose="02020603050405020304" pitchFamily="18" charset="0"/>
                        <a:cs typeface="Times New Roman" panose="02020603050405020304" pitchFamily="18" charset="0"/>
                      </a:endParaRPr>
                    </a:p>
                    <a:p>
                      <a:pPr algn="l">
                        <a:lnSpc>
                          <a:spcPct val="115000"/>
                        </a:lnSpc>
                        <a:spcAft>
                          <a:spcPts val="0"/>
                        </a:spcAft>
                      </a:pPr>
                      <a:r>
                        <a:rPr lang="kk-KZ" sz="2000" dirty="0">
                          <a:effectLst/>
                          <a:latin typeface="Times New Roman" panose="02020603050405020304" pitchFamily="18" charset="0"/>
                          <a:cs typeface="Times New Roman" panose="02020603050405020304" pitchFamily="18" charset="0"/>
                        </a:rPr>
                        <a:t> </a:t>
                      </a:r>
                      <a:endParaRPr lang="ru-KZ" sz="2000" dirty="0">
                        <a:effectLst/>
                        <a:latin typeface="Times New Roman" panose="02020603050405020304" pitchFamily="18" charset="0"/>
                        <a:cs typeface="Times New Roman" panose="02020603050405020304" pitchFamily="18" charset="0"/>
                      </a:endParaRPr>
                    </a:p>
                    <a:p>
                      <a:pPr algn="l">
                        <a:lnSpc>
                          <a:spcPct val="115000"/>
                        </a:lnSpc>
                        <a:spcAft>
                          <a:spcPts val="0"/>
                        </a:spcAft>
                      </a:pPr>
                      <a:r>
                        <a:rPr lang="kk-KZ" sz="2000" dirty="0">
                          <a:effectLst/>
                          <a:latin typeface="Times New Roman" panose="02020603050405020304" pitchFamily="18" charset="0"/>
                          <a:cs typeface="Times New Roman" panose="02020603050405020304" pitchFamily="18" charset="0"/>
                        </a:rPr>
                        <a:t> </a:t>
                      </a:r>
                      <a:endParaRPr lang="ru-KZ" sz="2000" dirty="0">
                        <a:effectLst/>
                        <a:latin typeface="Times New Roman" panose="02020603050405020304" pitchFamily="18" charset="0"/>
                        <a:cs typeface="Times New Roman" panose="02020603050405020304" pitchFamily="18" charset="0"/>
                      </a:endParaRPr>
                    </a:p>
                    <a:p>
                      <a:pPr algn="l">
                        <a:lnSpc>
                          <a:spcPct val="115000"/>
                        </a:lnSpc>
                        <a:spcAft>
                          <a:spcPts val="0"/>
                        </a:spcAft>
                      </a:pPr>
                      <a:r>
                        <a:rPr lang="kk-KZ" sz="2000" dirty="0">
                          <a:effectLst/>
                          <a:latin typeface="Times New Roman" panose="02020603050405020304" pitchFamily="18" charset="0"/>
                          <a:cs typeface="Times New Roman" panose="02020603050405020304" pitchFamily="18" charset="0"/>
                        </a:rPr>
                        <a:t> </a:t>
                      </a:r>
                      <a:endParaRPr lang="ru-KZ" sz="2000" dirty="0">
                        <a:effectLst/>
                        <a:latin typeface="Times New Roman" panose="02020603050405020304" pitchFamily="18" charset="0"/>
                        <a:cs typeface="Times New Roman" panose="02020603050405020304" pitchFamily="18" charset="0"/>
                      </a:endParaRPr>
                    </a:p>
                    <a:p>
                      <a:pPr algn="l">
                        <a:lnSpc>
                          <a:spcPct val="115000"/>
                        </a:lnSpc>
                        <a:spcAft>
                          <a:spcPts val="0"/>
                        </a:spcAft>
                      </a:pPr>
                      <a:r>
                        <a:rPr lang="kk-KZ" sz="2000" dirty="0">
                          <a:effectLst/>
                          <a:latin typeface="Times New Roman" panose="02020603050405020304" pitchFamily="18" charset="0"/>
                          <a:cs typeface="Times New Roman" panose="02020603050405020304" pitchFamily="18" charset="0"/>
                        </a:rPr>
                        <a:t> </a:t>
                      </a:r>
                      <a:endParaRPr lang="ru-KZ"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2157" marR="52157" marT="0" marB="0"/>
                </a:tc>
                <a:tc>
                  <a:txBody>
                    <a:bodyPr/>
                    <a:lstStyle/>
                    <a:p>
                      <a:pPr algn="l">
                        <a:lnSpc>
                          <a:spcPct val="100000"/>
                        </a:lnSpc>
                        <a:spcAft>
                          <a:spcPts val="0"/>
                        </a:spcAft>
                      </a:pPr>
                      <a:r>
                        <a:rPr lang="kk-KZ" sz="2000" b="1" dirty="0">
                          <a:effectLst/>
                          <a:latin typeface="Times New Roman" panose="02020603050405020304" pitchFamily="18" charset="0"/>
                          <a:cs typeface="Times New Roman" panose="02020603050405020304" pitchFamily="18" charset="0"/>
                        </a:rPr>
                        <a:t>«Ташкент ирригация және ауыл шаруашылығын механикаландыру инженерлері институты» Ұлттық зерттеу университеті</a:t>
                      </a:r>
                      <a:endParaRPr lang="ru-KZ" sz="2000" b="1" dirty="0">
                        <a:effectLst/>
                        <a:latin typeface="Times New Roman" panose="02020603050405020304" pitchFamily="18" charset="0"/>
                        <a:cs typeface="Times New Roman" panose="02020603050405020304" pitchFamily="18" charset="0"/>
                      </a:endParaRPr>
                    </a:p>
                    <a:p>
                      <a:pPr algn="l">
                        <a:lnSpc>
                          <a:spcPct val="115000"/>
                        </a:lnSpc>
                        <a:spcAft>
                          <a:spcPts val="0"/>
                        </a:spcAft>
                      </a:pPr>
                      <a:r>
                        <a:rPr lang="kk-KZ" sz="2000" dirty="0">
                          <a:effectLst/>
                          <a:latin typeface="Times New Roman" panose="02020603050405020304" pitchFamily="18" charset="0"/>
                          <a:cs typeface="Times New Roman" panose="02020603050405020304" pitchFamily="18" charset="0"/>
                        </a:rPr>
                        <a:t> </a:t>
                      </a:r>
                      <a:endParaRPr lang="ru-KZ" sz="2000" dirty="0">
                        <a:effectLst/>
                        <a:latin typeface="Times New Roman" panose="02020603050405020304" pitchFamily="18" charset="0"/>
                        <a:cs typeface="Times New Roman" panose="02020603050405020304" pitchFamily="18" charset="0"/>
                      </a:endParaRPr>
                    </a:p>
                  </a:txBody>
                  <a:tcPr marL="52157" marR="52157" marT="0" marB="0"/>
                </a:tc>
                <a:extLst>
                  <a:ext uri="{0D108BD9-81ED-4DB2-BD59-A6C34878D82A}">
                    <a16:rowId xmlns:a16="http://schemas.microsoft.com/office/drawing/2014/main" val="2171097585"/>
                  </a:ext>
                </a:extLst>
              </a:tr>
            </a:tbl>
          </a:graphicData>
        </a:graphic>
      </p:graphicFrame>
    </p:spTree>
    <p:extLst>
      <p:ext uri="{BB962C8B-B14F-4D97-AF65-F5344CB8AC3E}">
        <p14:creationId xmlns:p14="http://schemas.microsoft.com/office/powerpoint/2010/main" val="2398693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Схема 5">
            <a:extLst>
              <a:ext uri="{FF2B5EF4-FFF2-40B4-BE49-F238E27FC236}">
                <a16:creationId xmlns:a16="http://schemas.microsoft.com/office/drawing/2014/main" id="{A1156E79-B935-44EB-B9D9-2536DB31726E}"/>
              </a:ext>
            </a:extLst>
          </p:cNvPr>
          <p:cNvGraphicFramePr/>
          <p:nvPr>
            <p:extLst>
              <p:ext uri="{D42A27DB-BD31-4B8C-83A1-F6EECF244321}">
                <p14:modId xmlns:p14="http://schemas.microsoft.com/office/powerpoint/2010/main" val="2567929626"/>
              </p:ext>
            </p:extLst>
          </p:nvPr>
        </p:nvGraphicFramePr>
        <p:xfrm>
          <a:off x="1056640" y="638386"/>
          <a:ext cx="993648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85255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BE7497-0528-4ECF-A1AA-11C916F3870E}"/>
              </a:ext>
            </a:extLst>
          </p:cNvPr>
          <p:cNvSpPr>
            <a:spLocks noGrp="1"/>
          </p:cNvSpPr>
          <p:nvPr>
            <p:ph type="title"/>
          </p:nvPr>
        </p:nvSpPr>
        <p:spPr>
          <a:xfrm>
            <a:off x="589280" y="982133"/>
            <a:ext cx="10820400" cy="643468"/>
          </a:xfrm>
        </p:spPr>
        <p:txBody>
          <a:bodyPr>
            <a:normAutofit fontScale="90000"/>
          </a:bodyPr>
          <a:lstStyle/>
          <a:p>
            <a:r>
              <a:rPr lang="ru-RU" sz="2700" b="1" dirty="0">
                <a:latin typeface="Times New Roman" panose="02020603050405020304" pitchFamily="18" charset="0"/>
                <a:ea typeface="Calibri" panose="020F0502020204030204" pitchFamily="34" charset="0"/>
                <a:cs typeface="Times New Roman" panose="02020603050405020304" pitchFamily="18" charset="0"/>
              </a:rPr>
              <a:t>Су </a:t>
            </a:r>
            <a:r>
              <a:rPr lang="ru-RU" sz="2700" b="1" dirty="0" err="1">
                <a:latin typeface="Times New Roman" panose="02020603050405020304" pitchFamily="18" charset="0"/>
                <a:ea typeface="Calibri" panose="020F0502020204030204" pitchFamily="34" charset="0"/>
                <a:cs typeface="Times New Roman" panose="02020603050405020304" pitchFamily="18" charset="0"/>
              </a:rPr>
              <a:t>шаруашылығы</a:t>
            </a:r>
            <a:r>
              <a:rPr lang="ru-RU" sz="2700" b="1" dirty="0">
                <a:latin typeface="Times New Roman" panose="02020603050405020304" pitchFamily="18" charset="0"/>
                <a:ea typeface="Calibri" panose="020F0502020204030204" pitchFamily="34" charset="0"/>
                <a:cs typeface="Times New Roman" panose="02020603050405020304" pitchFamily="18" charset="0"/>
              </a:rPr>
              <a:t> </a:t>
            </a:r>
            <a:r>
              <a:rPr lang="ru-RU" sz="2700" b="1" dirty="0" err="1">
                <a:latin typeface="Times New Roman" panose="02020603050405020304" pitchFamily="18" charset="0"/>
                <a:ea typeface="Calibri" panose="020F0502020204030204" pitchFamily="34" charset="0"/>
                <a:cs typeface="Times New Roman" panose="02020603050405020304" pitchFamily="18" charset="0"/>
              </a:rPr>
              <a:t>саласындағы</a:t>
            </a:r>
            <a:r>
              <a:rPr lang="ru-RU" sz="2700" b="1" dirty="0">
                <a:latin typeface="Times New Roman" panose="02020603050405020304" pitchFamily="18" charset="0"/>
                <a:ea typeface="Calibri" panose="020F0502020204030204" pitchFamily="34" charset="0"/>
                <a:cs typeface="Times New Roman" panose="02020603050405020304" pitchFamily="18" charset="0"/>
              </a:rPr>
              <a:t> </a:t>
            </a:r>
            <a:r>
              <a:rPr lang="ru-RU" sz="2700" b="1" dirty="0" err="1">
                <a:latin typeface="Times New Roman" panose="02020603050405020304" pitchFamily="18" charset="0"/>
                <a:ea typeface="Calibri" panose="020F0502020204030204" pitchFamily="34" charset="0"/>
                <a:cs typeface="Times New Roman" panose="02020603050405020304" pitchFamily="18" charset="0"/>
              </a:rPr>
              <a:t>білім</a:t>
            </a:r>
            <a:r>
              <a:rPr lang="ru-RU" sz="2700" b="1" dirty="0">
                <a:latin typeface="Times New Roman" panose="02020603050405020304" pitchFamily="18" charset="0"/>
                <a:ea typeface="Calibri" panose="020F0502020204030204" pitchFamily="34" charset="0"/>
                <a:cs typeface="Times New Roman" panose="02020603050405020304" pitchFamily="18" charset="0"/>
              </a:rPr>
              <a:t> </a:t>
            </a:r>
            <a:r>
              <a:rPr lang="ru-RU" sz="2700" b="1" dirty="0" err="1">
                <a:latin typeface="Times New Roman" panose="02020603050405020304" pitchFamily="18" charset="0"/>
                <a:ea typeface="Calibri" panose="020F0502020204030204" pitchFamily="34" charset="0"/>
                <a:cs typeface="Times New Roman" panose="02020603050405020304" pitchFamily="18" charset="0"/>
              </a:rPr>
              <a:t>беруді</a:t>
            </a:r>
            <a:r>
              <a:rPr lang="ru-RU" sz="2700" b="1" dirty="0">
                <a:latin typeface="Times New Roman" panose="02020603050405020304" pitchFamily="18" charset="0"/>
                <a:ea typeface="Calibri" panose="020F0502020204030204" pitchFamily="34" charset="0"/>
                <a:cs typeface="Times New Roman" panose="02020603050405020304" pitchFamily="18" charset="0"/>
              </a:rPr>
              <a:t> </a:t>
            </a:r>
            <a:r>
              <a:rPr lang="ru-RU" sz="2700" b="1" dirty="0" err="1">
                <a:latin typeface="Times New Roman" panose="02020603050405020304" pitchFamily="18" charset="0"/>
                <a:ea typeface="Calibri" panose="020F0502020204030204" pitchFamily="34" charset="0"/>
                <a:cs typeface="Times New Roman" panose="02020603050405020304" pitchFamily="18" charset="0"/>
              </a:rPr>
              <a:t>дамыту</a:t>
            </a:r>
            <a:r>
              <a:rPr lang="ru-RU" sz="2700" b="1" dirty="0">
                <a:latin typeface="Times New Roman" panose="02020603050405020304" pitchFamily="18" charset="0"/>
                <a:ea typeface="Calibri" panose="020F0502020204030204" pitchFamily="34" charset="0"/>
                <a:cs typeface="Times New Roman" panose="02020603050405020304" pitchFamily="18" charset="0"/>
              </a:rPr>
              <a:t> </a:t>
            </a:r>
            <a:r>
              <a:rPr lang="ru-RU" sz="2700" b="1" dirty="0" err="1">
                <a:latin typeface="Times New Roman" panose="02020603050405020304" pitchFamily="18" charset="0"/>
                <a:ea typeface="Calibri" panose="020F0502020204030204" pitchFamily="34" charset="0"/>
                <a:cs typeface="Times New Roman" panose="02020603050405020304" pitchFamily="18" charset="0"/>
              </a:rPr>
              <a:t>жолдары</a:t>
            </a:r>
            <a:br>
              <a:rPr lang="ru-KZ" sz="3600" dirty="0">
                <a:latin typeface="Calibri" panose="020F0502020204030204" pitchFamily="34" charset="0"/>
                <a:ea typeface="Calibri" panose="020F0502020204030204" pitchFamily="34" charset="0"/>
                <a:cs typeface="Times New Roman" panose="02020603050405020304" pitchFamily="18" charset="0"/>
              </a:rPr>
            </a:br>
            <a:endParaRPr lang="ru-KZ" dirty="0"/>
          </a:p>
        </p:txBody>
      </p:sp>
      <p:sp>
        <p:nvSpPr>
          <p:cNvPr id="4" name="Прямоугольник 3">
            <a:extLst>
              <a:ext uri="{FF2B5EF4-FFF2-40B4-BE49-F238E27FC236}">
                <a16:creationId xmlns:a16="http://schemas.microsoft.com/office/drawing/2014/main" id="{4651D1BD-9E84-478A-B7C5-47813F113FEA}"/>
              </a:ext>
            </a:extLst>
          </p:cNvPr>
          <p:cNvSpPr/>
          <p:nvPr/>
        </p:nvSpPr>
        <p:spPr>
          <a:xfrm>
            <a:off x="1295402" y="1198879"/>
            <a:ext cx="9601196" cy="4819524"/>
          </a:xfrm>
          <a:prstGeom prst="rect">
            <a:avLst/>
          </a:prstGeom>
        </p:spPr>
        <p:txBody>
          <a:bodyPr wrap="square">
            <a:spAutoFit/>
          </a:bodyPr>
          <a:lstStyle/>
          <a:p>
            <a:pPr marL="342900" lvl="0" indent="-342900">
              <a:lnSpc>
                <a:spcPct val="107000"/>
              </a:lnSpc>
              <a:spcAft>
                <a:spcPts val="0"/>
              </a:spcAft>
              <a:buFont typeface="+mj-lt"/>
              <a:buAutoNum type="arabicPeriod"/>
            </a:pPr>
            <a:r>
              <a:rPr lang="kk-KZ" dirty="0">
                <a:latin typeface="Times New Roman" panose="02020603050405020304" pitchFamily="18" charset="0"/>
                <a:ea typeface="Calibri" panose="020F0502020204030204" pitchFamily="34" charset="0"/>
                <a:cs typeface="Times New Roman" panose="02020603050405020304" pitchFamily="18" charset="0"/>
              </a:rPr>
              <a:t>Білім беру бағдарламаларын жаңарту және инновациялық технологияларды енгізу.</a:t>
            </a:r>
            <a:endParaRPr lang="ru-KZ"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kk-KZ" dirty="0">
                <a:latin typeface="Times New Roman" panose="02020603050405020304" pitchFamily="18" charset="0"/>
                <a:ea typeface="Calibri" panose="020F0502020204030204" pitchFamily="34" charset="0"/>
                <a:cs typeface="Times New Roman" panose="02020603050405020304" pitchFamily="18" charset="0"/>
              </a:rPr>
              <a:t>Білім беру бағдарламалары мазмұнындағы оқу бағдарламаларын Цифрлық технологияларды, қашықтықтан өлшеу, геоақпараттық жүйелерді қоса алғанда, заманауи талаптарға бейімдеу маңызды болып табылады. Бұл мамандардың біліктілігін және олардың елдегі су ресурстарын тиімді басқару қабілетін арттырады.</a:t>
            </a:r>
            <a:endParaRPr lang="ru-KZ"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kk-KZ" dirty="0">
                <a:latin typeface="Times New Roman" panose="02020603050405020304" pitchFamily="18" charset="0"/>
                <a:ea typeface="Calibri" panose="020F0502020204030204" pitchFamily="34" charset="0"/>
                <a:cs typeface="Times New Roman" panose="02020603050405020304" pitchFamily="18" charset="0"/>
              </a:rPr>
              <a:t>Студенттердің өндірістік практикалары мен практикалық сабақтарын ұйымдастыру үшін су шаруашылығы кәсіпорындарымен байланысты нығайту қажет. Сонымен қатар, оқу процесіне зертханалық зерттеулер мен далалық жұмыстарды енгізу, болашақ мамандарға су шаруашылығының нақты мәселелерін және оларды шешу жолдарын жақсы түсінуге мүмкіндік береді.</a:t>
            </a:r>
            <a:endParaRPr lang="ru-KZ"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kk-KZ" dirty="0">
                <a:latin typeface="Times New Roman" panose="02020603050405020304" pitchFamily="18" charset="0"/>
                <a:ea typeface="Calibri" panose="020F0502020204030204" pitchFamily="34" charset="0"/>
                <a:cs typeface="Times New Roman" panose="02020603050405020304" pitchFamily="18" charset="0"/>
              </a:rPr>
              <a:t>Су шаруашылығы үздіксіз ғылыми зерттеулер жүргізуді қажет етеді, әсіресе ғаламдық климаттың өзгеруі жағдайында. Мемлекет және жеке сектор су мәселелерімен айналысатын жас ғалымдарға гранттар, қаржыландыру және ресурстар беру арқылы зерттеулерге белсенді қолдау көрсетуі қажет.</a:t>
            </a:r>
            <a:endParaRPr lang="ru-KZ"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pPr>
            <a:r>
              <a:rPr lang="kk-KZ" dirty="0">
                <a:latin typeface="Times New Roman" panose="02020603050405020304" pitchFamily="18" charset="0"/>
                <a:ea typeface="Calibri" panose="020F0502020204030204" pitchFamily="34" charset="0"/>
                <a:cs typeface="Times New Roman" panose="02020603050405020304" pitchFamily="18" charset="0"/>
              </a:rPr>
              <a:t>Сала мамандарын қайта даярлау, біліктілікті арттыру курстары қазіргі мамандарға су ресурстарын басқарудың жаңа әдістері мен технологияларын игеруге мүмкіндік береді.</a:t>
            </a:r>
            <a:endParaRPr lang="ru-K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46165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CB85D9A1-EBDE-4978-884A-113A0C5ACEBA}"/>
              </a:ext>
            </a:extLst>
          </p:cNvPr>
          <p:cNvSpPr/>
          <p:nvPr/>
        </p:nvSpPr>
        <p:spPr>
          <a:xfrm>
            <a:off x="1148080" y="800508"/>
            <a:ext cx="9062720" cy="4230645"/>
          </a:xfrm>
          <a:prstGeom prst="rect">
            <a:avLst/>
          </a:prstGeom>
        </p:spPr>
        <p:txBody>
          <a:bodyPr wrap="square">
            <a:spAutoFit/>
          </a:bodyPr>
          <a:lstStyle/>
          <a:p>
            <a:pPr>
              <a:lnSpc>
                <a:spcPct val="107000"/>
              </a:lnSpc>
              <a:spcAft>
                <a:spcPts val="800"/>
              </a:spcAft>
            </a:pPr>
            <a:r>
              <a:rPr lang="kk-KZ" sz="2000" b="1" dirty="0">
                <a:latin typeface="Times New Roman" panose="02020603050405020304" pitchFamily="18" charset="0"/>
                <a:ea typeface="Calibri" panose="020F0502020204030204" pitchFamily="34" charset="0"/>
                <a:cs typeface="Times New Roman" panose="02020603050405020304" pitchFamily="18" charset="0"/>
              </a:rPr>
              <a:t>Ұсыныстар</a:t>
            </a:r>
            <a:endParaRPr lang="ru-KZ" sz="2000" b="1" dirty="0">
              <a:latin typeface="Times New Roman" panose="02020603050405020304" pitchFamily="18" charset="0"/>
              <a:ea typeface="Calibri" panose="020F0502020204030204" pitchFamily="34" charset="0"/>
              <a:cs typeface="Times New Roman" panose="02020603050405020304" pitchFamily="18" charset="0"/>
            </a:endParaRPr>
          </a:p>
          <a:p>
            <a:pPr lvl="0">
              <a:lnSpc>
                <a:spcPct val="107000"/>
              </a:lnSpc>
              <a:spcAft>
                <a:spcPts val="0"/>
              </a:spcAft>
            </a:pPr>
            <a:r>
              <a:rPr lang="kk-KZ" sz="1400" b="1"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1. </a:t>
            </a:r>
            <a:r>
              <a:rPr lang="kk-KZ" sz="1200" b="1" dirty="0">
                <a:solidFill>
                  <a:srgbClr val="333333"/>
                </a:solidFill>
                <a:latin typeface="Arial" panose="020B0604020202020204" pitchFamily="34" charset="0"/>
                <a:ea typeface="Calibri" panose="020F0502020204030204" pitchFamily="34" charset="0"/>
                <a:cs typeface="Times New Roman" panose="02020603050405020304" pitchFamily="18" charset="0"/>
              </a:rPr>
              <a:t>«</a:t>
            </a:r>
            <a:r>
              <a:rPr lang="kk-KZ"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Жоғары және жоғары оқу орнынан кейінгі білімі бар кадрларды даярлау бағыттарының </a:t>
            </a:r>
          </a:p>
          <a:p>
            <a:pPr lvl="0">
              <a:lnSpc>
                <a:spcPct val="107000"/>
              </a:lnSpc>
              <a:spcAft>
                <a:spcPts val="0"/>
              </a:spcAft>
            </a:pPr>
            <a:r>
              <a:rPr lang="kk-KZ"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сыныптауышында</a:t>
            </a:r>
            <a:r>
              <a:rPr lang="kk-KZ" dirty="0">
                <a:latin typeface="Times New Roman" panose="02020603050405020304" pitchFamily="18" charset="0"/>
                <a:ea typeface="Calibri" panose="020F0502020204030204" pitchFamily="34" charset="0"/>
                <a:cs typeface="Times New Roman" panose="02020603050405020304" pitchFamily="18" charset="0"/>
              </a:rPr>
              <a:t> " өзгеріс енгізу қажет. Су саласы бойынша екі бағыттағы білім беру салаларын бір бағытқа біріктіру, су саласында білім беретін ЖОО лицензия алу жұмыстарын рәсімдеуді орталықтандырылған түрде жүргізу қажет.</a:t>
            </a:r>
          </a:p>
          <a:p>
            <a:pPr lvl="0">
              <a:lnSpc>
                <a:spcPct val="107000"/>
              </a:lnSpc>
              <a:spcAft>
                <a:spcPts val="0"/>
              </a:spcAft>
            </a:pPr>
            <a:endParaRPr lang="ru-KZ" sz="1400" dirty="0">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spcAft>
                <a:spcPts val="0"/>
              </a:spcAft>
            </a:pPr>
            <a:r>
              <a:rPr lang="kk-KZ" dirty="0">
                <a:latin typeface="Times New Roman" panose="02020603050405020304" pitchFamily="18" charset="0"/>
                <a:ea typeface="Calibri" panose="020F0502020204030204" pitchFamily="34" charset="0"/>
                <a:cs typeface="Times New Roman" panose="02020603050405020304" pitchFamily="18" charset="0"/>
              </a:rPr>
              <a:t>2. Қазіргі уақытта әртүрлі университеттерде дайындалған түлектер әртүрлі дәрежеге ие болады, кейбіреулері ауыл шаруашылығы бакалаврлары (магистрлері), ал басқалары техника және технология бакалаврлары (магистрлері) болады. ОӘБ деңгейінде осы мәселені оңтайлы шешу қарастырылуы керек.</a:t>
            </a:r>
          </a:p>
          <a:p>
            <a:pPr lvl="0" algn="just">
              <a:lnSpc>
                <a:spcPct val="107000"/>
              </a:lnSpc>
              <a:spcAft>
                <a:spcPts val="0"/>
              </a:spcAft>
            </a:pPr>
            <a:endParaRPr lang="ru-KZ" sz="1400" dirty="0">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spcAft>
                <a:spcPts val="800"/>
              </a:spcAft>
            </a:pPr>
            <a:r>
              <a:rPr lang="kk-KZ" dirty="0">
                <a:latin typeface="Times New Roman" panose="02020603050405020304" pitchFamily="18" charset="0"/>
                <a:ea typeface="Calibri" panose="020F0502020204030204" pitchFamily="34" charset="0"/>
                <a:cs typeface="Times New Roman" panose="02020603050405020304" pitchFamily="18" charset="0"/>
              </a:rPr>
              <a:t>3. ОӘБ деңгейінде білім беру деңгейлері бойынша білім беру бағдарламаларының мазмұнына кәсіптік стандарттардың талаптарын енгізу жөніндегі ғылыми-әдістемелік құжатты әзірлеу және білім беру процесіне енгізу қажет. </a:t>
            </a:r>
            <a:endParaRPr lang="ru-KZ"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8443711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268</TotalTime>
  <Words>816</Words>
  <Application>Microsoft Office PowerPoint</Application>
  <PresentationFormat>Широкоэкранный</PresentationFormat>
  <Paragraphs>117</Paragraphs>
  <Slides>10</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Calibri</vt:lpstr>
      <vt:lpstr>Garamond</vt:lpstr>
      <vt:lpstr>Times New Roman</vt:lpstr>
      <vt:lpstr>Натуральные материалы</vt:lpstr>
      <vt:lpstr>Оңтүстік өңірде су шаруашылығы саласы мамандарын даярлау және оны жетілдіру жолдары </vt:lpstr>
      <vt:lpstr>М.Әуезов атындағы Оңтүстік Қазақстан университеті  «Су ресурстары жерді пайдалану және агротехника» кафедрасында  су шаруашылығы саласы бойынша төмендегідей білім беру бағдарламалары даярланады</vt:lpstr>
      <vt:lpstr> Білім беру бағдарламаларын дайындауда қолданылған кәсіби стандарттар тізімі </vt:lpstr>
      <vt:lpstr>М.Әуезов атындағы Оңтүстік Қазақстан университеті  «Су ресурстары жерді пайдалану және агротехника» кафедрасында  су шаруашылығы саласы бойынша білім беру бағдарламаларында білім алушылардың контингенті</vt:lpstr>
      <vt:lpstr>Өндірістік практика базалары</vt:lpstr>
      <vt:lpstr>2025 жылға жоспарланған БББ</vt:lpstr>
      <vt:lpstr>Презентация PowerPoint</vt:lpstr>
      <vt:lpstr>Су шаруашылығы саласындағы білім беруді дамыту жолдары </vt:lpstr>
      <vt:lpstr>Презентация PowerPoint</vt:lpstr>
      <vt:lpstr>Назарларыңызға рахмет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Оңтүстік өңірде су шаруашылығы саласы мамандарын даярлау және оны жетілдіру жолдары </dc:title>
  <dc:creator>User</dc:creator>
  <cp:lastModifiedBy>Парида Султанбекова</cp:lastModifiedBy>
  <cp:revision>9</cp:revision>
  <dcterms:created xsi:type="dcterms:W3CDTF">2024-12-18T04:48:22Z</dcterms:created>
  <dcterms:modified xsi:type="dcterms:W3CDTF">2024-12-19T20:39:34Z</dcterms:modified>
</cp:coreProperties>
</file>