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75" r:id="rId6"/>
    <p:sldId id="260" r:id="rId7"/>
    <p:sldId id="263" r:id="rId8"/>
    <p:sldId id="261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4630400" cy="8229600"/>
  <p:notesSz cx="6797675" cy="9928225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Heebo" panose="020B0604020202020204" charset="-79"/>
      <p:regular r:id="rId25"/>
    </p:embeddedFont>
    <p:embeddedFont>
      <p:font typeface="Crimson Pro Semi Bold" panose="020B0604020202020204" charset="0"/>
      <p:regular r:id="rId2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53" d="100"/>
          <a:sy n="53" d="100"/>
        </p:scale>
        <p:origin x="102" y="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860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66898" tIns="33449" rIns="66898" bIns="33449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6898" tIns="33449" rIns="66898" bIns="33449"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0F0F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16350" y="580620"/>
            <a:ext cx="7556421" cy="28351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00206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Концепция развития </a:t>
            </a:r>
            <a:r>
              <a:rPr lang="en-US" sz="4450" b="1" dirty="0" err="1">
                <a:solidFill>
                  <a:srgbClr val="00206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образования</a:t>
            </a:r>
            <a:r>
              <a:rPr lang="en-US" sz="4450" b="1" dirty="0">
                <a:solidFill>
                  <a:srgbClr val="00206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 </a:t>
            </a:r>
            <a:r>
              <a:rPr lang="kk-KZ" sz="4450" b="1" dirty="0" smtClean="0">
                <a:solidFill>
                  <a:srgbClr val="00206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по направлениям подготовки </a:t>
            </a:r>
            <a:r>
              <a:rPr lang="en-US" sz="4450" b="1" dirty="0" err="1" smtClean="0">
                <a:solidFill>
                  <a:srgbClr val="00206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сельско</a:t>
            </a:r>
            <a:r>
              <a:rPr lang="kk-KZ" sz="4450" b="1" dirty="0" smtClean="0">
                <a:solidFill>
                  <a:srgbClr val="00206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го</a:t>
            </a:r>
            <a:r>
              <a:rPr lang="en-US" sz="4450" b="1" dirty="0" smtClean="0">
                <a:solidFill>
                  <a:srgbClr val="00206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 </a:t>
            </a:r>
            <a:r>
              <a:rPr lang="en-US" sz="4450" b="1" dirty="0" err="1" smtClean="0">
                <a:solidFill>
                  <a:srgbClr val="00206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хозяйств</a:t>
            </a:r>
            <a:r>
              <a:rPr lang="kk-KZ" sz="4450" b="1" dirty="0" smtClean="0">
                <a:solidFill>
                  <a:srgbClr val="00206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а</a:t>
            </a:r>
            <a:r>
              <a:rPr lang="en-US" sz="4450" b="1" dirty="0" smtClean="0">
                <a:solidFill>
                  <a:srgbClr val="00206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, </a:t>
            </a:r>
            <a:r>
              <a:rPr lang="en-US" sz="4450" b="1" dirty="0" err="1" smtClean="0">
                <a:solidFill>
                  <a:srgbClr val="00206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биоресурс</a:t>
            </a:r>
            <a:r>
              <a:rPr lang="kk-KZ" sz="4450" b="1" dirty="0" smtClean="0">
                <a:solidFill>
                  <a:srgbClr val="00206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ов</a:t>
            </a:r>
            <a:r>
              <a:rPr lang="en-US" sz="4450" b="1" dirty="0" smtClean="0">
                <a:solidFill>
                  <a:srgbClr val="00206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 </a:t>
            </a:r>
            <a:r>
              <a:rPr lang="en-US" sz="4450" b="1" dirty="0">
                <a:solidFill>
                  <a:srgbClr val="00206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и ветеринарии</a:t>
            </a:r>
            <a:endParaRPr lang="en-US" sz="4450" b="1" dirty="0">
              <a:solidFill>
                <a:srgbClr val="002060"/>
              </a:solidFill>
            </a:endParaRPr>
          </a:p>
        </p:txBody>
      </p:sp>
      <p:sp>
        <p:nvSpPr>
          <p:cNvPr id="4" name="Text 1"/>
          <p:cNvSpPr/>
          <p:nvPr/>
        </p:nvSpPr>
        <p:spPr>
          <a:xfrm>
            <a:off x="616350" y="5025080"/>
            <a:ext cx="7911299" cy="335082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just">
              <a:lnSpc>
                <a:spcPts val="2850"/>
              </a:lnSpc>
              <a:buNone/>
            </a:pPr>
            <a:r>
              <a:rPr lang="kk-KZ" sz="32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         </a:t>
            </a:r>
            <a:r>
              <a:rPr lang="en-US" sz="3200" dirty="0" err="1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Данная</a:t>
            </a:r>
            <a:r>
              <a:rPr lang="en-US" sz="32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r>
              <a:rPr lang="en-US" sz="32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концепция определяется стратегиями развития высшего образования и агропромышленного комплекса Казахстана на ближайшие годы. Цель - подготовить востребованных специалистов, способных к постоянному саморазвитию и применению знаний в профессиональной деятельности.</a:t>
            </a:r>
            <a:endParaRPr lang="en-US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675442" y="531495"/>
            <a:ext cx="13314878" cy="91678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4700"/>
              </a:lnSpc>
              <a:buNone/>
            </a:pPr>
            <a:r>
              <a:rPr lang="en-US" sz="3750" b="1" dirty="0">
                <a:solidFill>
                  <a:srgbClr val="0070C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Развитие непрерывного образования</a:t>
            </a:r>
            <a:endParaRPr lang="en-US" sz="3750" b="1" dirty="0">
              <a:solidFill>
                <a:srgbClr val="0070C0"/>
              </a:solidFill>
            </a:endParaRPr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442" y="2027277"/>
            <a:ext cx="482441" cy="482441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675442" y="2702719"/>
            <a:ext cx="2412444" cy="30146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Дуальное обучение</a:t>
            </a:r>
            <a:endParaRPr lang="en-US" sz="3200" b="1" dirty="0"/>
          </a:p>
        </p:txBody>
      </p:sp>
      <p:sp>
        <p:nvSpPr>
          <p:cNvPr id="6" name="Text 2"/>
          <p:cNvSpPr/>
          <p:nvPr/>
        </p:nvSpPr>
        <p:spPr>
          <a:xfrm>
            <a:off x="675442" y="3119914"/>
            <a:ext cx="13552622" cy="6174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Широкое внедрение методов дуального обучения для закрепления теоретических знаний.</a:t>
            </a:r>
            <a:endParaRPr lang="en-US" sz="28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442" y="4316373"/>
            <a:ext cx="482441" cy="482441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675442" y="4991814"/>
            <a:ext cx="2579846" cy="30146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Краткосрочные курсы</a:t>
            </a:r>
            <a:endParaRPr lang="en-US" sz="3200" b="1" dirty="0"/>
          </a:p>
        </p:txBody>
      </p:sp>
      <p:sp>
        <p:nvSpPr>
          <p:cNvPr id="9" name="Text 4"/>
          <p:cNvSpPr/>
          <p:nvPr/>
        </p:nvSpPr>
        <p:spPr>
          <a:xfrm>
            <a:off x="675442" y="5409009"/>
            <a:ext cx="13552622" cy="3087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Организация краткосрочных курсов и послевузовского образования.</a:t>
            </a:r>
            <a:endParaRPr lang="en-US" sz="28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442" y="6296739"/>
            <a:ext cx="482441" cy="482441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675442" y="6972181"/>
            <a:ext cx="3212783" cy="30146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Повышение квалификации</a:t>
            </a:r>
            <a:endParaRPr lang="en-US" sz="3200" b="1" dirty="0"/>
          </a:p>
        </p:txBody>
      </p:sp>
      <p:sp>
        <p:nvSpPr>
          <p:cNvPr id="12" name="Text 6"/>
          <p:cNvSpPr/>
          <p:nvPr/>
        </p:nvSpPr>
        <p:spPr>
          <a:xfrm>
            <a:off x="675442" y="7389376"/>
            <a:ext cx="13552622" cy="3087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Программы повышения квалификации и переподготовки кадров.</a:t>
            </a:r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940094" y="624030"/>
            <a:ext cx="130428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0070C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Усиление интеграции с профессиональным сообществом</a:t>
            </a:r>
            <a:endParaRPr lang="en-US" sz="4450" b="1" dirty="0">
              <a:solidFill>
                <a:srgbClr val="0070C0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793790" y="2127504"/>
            <a:ext cx="3978116" cy="93547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3200" b="1" dirty="0">
                <a:solidFill>
                  <a:srgbClr val="152D47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Личностно-ориентированный подход</a:t>
            </a:r>
            <a:endParaRPr lang="en-US" sz="3200" b="1" dirty="0"/>
          </a:p>
        </p:txBody>
      </p:sp>
      <p:sp>
        <p:nvSpPr>
          <p:cNvPr id="4" name="Text 2"/>
          <p:cNvSpPr/>
          <p:nvPr/>
        </p:nvSpPr>
        <p:spPr>
          <a:xfrm>
            <a:off x="793790" y="3922513"/>
            <a:ext cx="3978116" cy="16553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Активное применение личностно-ориентированного подхода в образовании.</a:t>
            </a:r>
            <a:endParaRPr lang="en-US" sz="2400" dirty="0"/>
          </a:p>
        </p:txBody>
      </p:sp>
      <p:sp>
        <p:nvSpPr>
          <p:cNvPr id="5" name="Text 3"/>
          <p:cNvSpPr/>
          <p:nvPr/>
        </p:nvSpPr>
        <p:spPr>
          <a:xfrm>
            <a:off x="5332928" y="2127503"/>
            <a:ext cx="3402925" cy="79857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3200" b="1" dirty="0" err="1">
                <a:solidFill>
                  <a:srgbClr val="152D47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Разнообразие</a:t>
            </a:r>
            <a:r>
              <a:rPr lang="en-US" sz="3200" b="1" dirty="0">
                <a:solidFill>
                  <a:srgbClr val="152D47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 </a:t>
            </a:r>
            <a:endParaRPr lang="kk-KZ" sz="3200" b="1" dirty="0" smtClean="0">
              <a:solidFill>
                <a:srgbClr val="152D47"/>
              </a:solidFill>
              <a:latin typeface="Crimson Pro Semi Bold" pitchFamily="34" charset="0"/>
              <a:ea typeface="Crimson Pro Semi Bold" pitchFamily="34" charset="-122"/>
              <a:cs typeface="Crimson Pro Semi Bold" pitchFamily="34" charset="-120"/>
            </a:endParaRPr>
          </a:p>
          <a:p>
            <a:pPr marL="0" indent="0">
              <a:lnSpc>
                <a:spcPts val="2750"/>
              </a:lnSpc>
              <a:buNone/>
            </a:pPr>
            <a:r>
              <a:rPr lang="en-US" sz="3200" b="1" dirty="0" err="1" smtClean="0">
                <a:solidFill>
                  <a:srgbClr val="152D47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программ</a:t>
            </a:r>
            <a:endParaRPr lang="en-US" sz="3200" b="1" dirty="0"/>
          </a:p>
        </p:txBody>
      </p:sp>
      <p:sp>
        <p:nvSpPr>
          <p:cNvPr id="6" name="Text 4"/>
          <p:cNvSpPr/>
          <p:nvPr/>
        </p:nvSpPr>
        <p:spPr>
          <a:xfrm>
            <a:off x="5332928" y="3988808"/>
            <a:ext cx="3978116" cy="13512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Предоставление разнообразных образовательных программ.</a:t>
            </a:r>
            <a:endParaRPr lang="en-US" sz="2400" dirty="0"/>
          </a:p>
        </p:txBody>
      </p:sp>
      <p:sp>
        <p:nvSpPr>
          <p:cNvPr id="7" name="Text 5"/>
          <p:cNvSpPr/>
          <p:nvPr/>
        </p:nvSpPr>
        <p:spPr>
          <a:xfrm>
            <a:off x="9872067" y="2127504"/>
            <a:ext cx="3978116" cy="93547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3200" b="1" dirty="0">
                <a:solidFill>
                  <a:srgbClr val="152D47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Взаимодействие с профессионалами</a:t>
            </a:r>
            <a:endParaRPr lang="en-US" sz="3200" b="1" dirty="0"/>
          </a:p>
        </p:txBody>
      </p:sp>
      <p:sp>
        <p:nvSpPr>
          <p:cNvPr id="8" name="Text 6"/>
          <p:cNvSpPr/>
          <p:nvPr/>
        </p:nvSpPr>
        <p:spPr>
          <a:xfrm>
            <a:off x="9872067" y="3922514"/>
            <a:ext cx="3978116" cy="13512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Тесное взаимодействие с профессиональным сообществом.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3226094" y="536567"/>
            <a:ext cx="9335214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0070C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Инновационность в образовании</a:t>
            </a:r>
            <a:endParaRPr lang="en-US" sz="4450" b="1" dirty="0">
              <a:solidFill>
                <a:srgbClr val="0070C0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201168" y="1786676"/>
            <a:ext cx="4788980" cy="3443692"/>
          </a:xfrm>
          <a:prstGeom prst="roundRect">
            <a:avLst>
              <a:gd name="adj" fmla="val 1420"/>
            </a:avLst>
          </a:prstGeom>
          <a:solidFill>
            <a:schemeClr val="accent1">
              <a:lumMod val="20000"/>
              <a:lumOff val="80000"/>
            </a:schemeClr>
          </a:solidFill>
          <a:ln/>
        </p:spPr>
      </p:sp>
      <p:sp>
        <p:nvSpPr>
          <p:cNvPr id="5" name="Text 2"/>
          <p:cNvSpPr/>
          <p:nvPr/>
        </p:nvSpPr>
        <p:spPr>
          <a:xfrm>
            <a:off x="475488" y="2013490"/>
            <a:ext cx="4514660" cy="49041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3200" b="1" dirty="0" err="1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Цифровые</a:t>
            </a: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 </a:t>
            </a:r>
            <a:r>
              <a:rPr lang="en-US" sz="3200" b="1" dirty="0" err="1" smtClean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технологии</a:t>
            </a:r>
            <a:endParaRPr lang="en-US" sz="3200" b="1" dirty="0"/>
          </a:p>
        </p:txBody>
      </p:sp>
      <p:sp>
        <p:nvSpPr>
          <p:cNvPr id="6" name="Text 3"/>
          <p:cNvSpPr/>
          <p:nvPr/>
        </p:nvSpPr>
        <p:spPr>
          <a:xfrm>
            <a:off x="347472" y="2984504"/>
            <a:ext cx="4443983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Внедрение цифровых технологий, робототехники и искусственного интеллекта в отрасль.</a:t>
            </a:r>
            <a:endParaRPr lang="en-US" sz="2400" dirty="0"/>
          </a:p>
        </p:txBody>
      </p:sp>
      <p:sp>
        <p:nvSpPr>
          <p:cNvPr id="7" name="Shape 4"/>
          <p:cNvSpPr/>
          <p:nvPr/>
        </p:nvSpPr>
        <p:spPr>
          <a:xfrm>
            <a:off x="5065775" y="1786676"/>
            <a:ext cx="4887729" cy="3443692"/>
          </a:xfrm>
          <a:prstGeom prst="roundRect">
            <a:avLst>
              <a:gd name="adj" fmla="val 1420"/>
            </a:avLst>
          </a:prstGeom>
          <a:solidFill>
            <a:schemeClr val="accent1">
              <a:lumMod val="20000"/>
              <a:lumOff val="80000"/>
            </a:schemeClr>
          </a:solidFill>
          <a:ln/>
        </p:spPr>
      </p:sp>
      <p:sp>
        <p:nvSpPr>
          <p:cNvPr id="8" name="Text 5"/>
          <p:cNvSpPr/>
          <p:nvPr/>
        </p:nvSpPr>
        <p:spPr>
          <a:xfrm>
            <a:off x="5264468" y="2000964"/>
            <a:ext cx="3392567" cy="3668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Интернационализация</a:t>
            </a:r>
            <a:endParaRPr lang="en-US" sz="3200" b="1" dirty="0"/>
          </a:p>
        </p:txBody>
      </p:sp>
      <p:sp>
        <p:nvSpPr>
          <p:cNvPr id="9" name="Text 6"/>
          <p:cNvSpPr/>
          <p:nvPr/>
        </p:nvSpPr>
        <p:spPr>
          <a:xfrm>
            <a:off x="5264467" y="2909150"/>
            <a:ext cx="4526853" cy="10463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Интернационализация образования и научной деятельности.</a:t>
            </a:r>
            <a:endParaRPr lang="en-US" sz="2400" dirty="0"/>
          </a:p>
        </p:txBody>
      </p:sp>
      <p:sp>
        <p:nvSpPr>
          <p:cNvPr id="10" name="Shape 7"/>
          <p:cNvSpPr/>
          <p:nvPr/>
        </p:nvSpPr>
        <p:spPr>
          <a:xfrm>
            <a:off x="10152196" y="1786676"/>
            <a:ext cx="4478203" cy="3443692"/>
          </a:xfrm>
          <a:prstGeom prst="roundRect">
            <a:avLst>
              <a:gd name="adj" fmla="val 1420"/>
            </a:avLst>
          </a:prstGeom>
          <a:solidFill>
            <a:schemeClr val="accent1">
              <a:lumMod val="20000"/>
              <a:lumOff val="80000"/>
            </a:schemeClr>
          </a:solidFill>
          <a:ln/>
        </p:spPr>
      </p:sp>
      <p:sp>
        <p:nvSpPr>
          <p:cNvPr id="11" name="Text 8"/>
          <p:cNvSpPr/>
          <p:nvPr/>
        </p:nvSpPr>
        <p:spPr>
          <a:xfrm>
            <a:off x="10320695" y="200096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Элективные курсы</a:t>
            </a:r>
            <a:endParaRPr lang="en-US" sz="3200" b="1" dirty="0"/>
          </a:p>
        </p:txBody>
      </p:sp>
      <p:sp>
        <p:nvSpPr>
          <p:cNvPr id="12" name="Text 9"/>
          <p:cNvSpPr/>
          <p:nvPr/>
        </p:nvSpPr>
        <p:spPr>
          <a:xfrm>
            <a:off x="10379010" y="2569582"/>
            <a:ext cx="3969545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Введение элективных курсов по программированию, анализу данных для АПК, созданию умных ферм.</a:t>
            </a: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13065" y="562332"/>
            <a:ext cx="13039511" cy="91142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000"/>
              </a:lnSpc>
              <a:buNone/>
            </a:pPr>
            <a:r>
              <a:rPr lang="en-US" sz="4000" dirty="0">
                <a:solidFill>
                  <a:srgbClr val="0070C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Создание единого образовательного пространства</a:t>
            </a:r>
            <a:endParaRPr lang="en-US" sz="4000" dirty="0">
              <a:solidFill>
                <a:srgbClr val="0070C0"/>
              </a:solidFill>
            </a:endParaRPr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13065" y="1643872"/>
            <a:ext cx="1018699" cy="1629847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2037278" y="1829300"/>
            <a:ext cx="3378398" cy="3182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Информационные ресурсы</a:t>
            </a:r>
            <a:endParaRPr lang="en-US" sz="3200" b="1" dirty="0"/>
          </a:p>
        </p:txBody>
      </p:sp>
      <p:sp>
        <p:nvSpPr>
          <p:cNvPr id="6" name="Text 2"/>
          <p:cNvSpPr/>
          <p:nvPr/>
        </p:nvSpPr>
        <p:spPr>
          <a:xfrm>
            <a:off x="2037278" y="2342863"/>
            <a:ext cx="11843314" cy="44248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Объединение информационных образовательных ресурсов.</a:t>
            </a:r>
            <a:endParaRPr lang="en-US" sz="28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13065" y="3273719"/>
            <a:ext cx="1018699" cy="1629847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2037278" y="3459147"/>
            <a:ext cx="4318754" cy="3182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Компьютерные средства обучения</a:t>
            </a:r>
            <a:endParaRPr lang="en-US" sz="3200" b="1" dirty="0"/>
          </a:p>
        </p:txBody>
      </p:sp>
      <p:sp>
        <p:nvSpPr>
          <p:cNvPr id="9" name="Text 4"/>
          <p:cNvSpPr/>
          <p:nvPr/>
        </p:nvSpPr>
        <p:spPr>
          <a:xfrm>
            <a:off x="2037278" y="3972710"/>
            <a:ext cx="11843314" cy="44248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Внедрение современных компьютерных средств обучения.</a:t>
            </a:r>
            <a:endParaRPr lang="en-US" sz="28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13065" y="4903565"/>
            <a:ext cx="1018699" cy="1629847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2037278" y="5088993"/>
            <a:ext cx="5230058" cy="3182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0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Управление образовательным процессом</a:t>
            </a:r>
            <a:endParaRPr lang="en-US" sz="3200" b="1" dirty="0"/>
          </a:p>
        </p:txBody>
      </p:sp>
      <p:sp>
        <p:nvSpPr>
          <p:cNvPr id="12" name="Text 6"/>
          <p:cNvSpPr/>
          <p:nvPr/>
        </p:nvSpPr>
        <p:spPr>
          <a:xfrm>
            <a:off x="2037278" y="5602557"/>
            <a:ext cx="11843314" cy="88496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Создание инструментов управления образовательным процессом.</a:t>
            </a:r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38188" y="589598"/>
            <a:ext cx="13508164" cy="80891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150"/>
              </a:lnSpc>
              <a:buNone/>
            </a:pPr>
            <a:r>
              <a:rPr lang="en-US" sz="4150" b="1" dirty="0">
                <a:solidFill>
                  <a:srgbClr val="0070C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Наука и преемственность научных кадров</a:t>
            </a:r>
            <a:endParaRPr lang="en-US" sz="4150" b="1" dirty="0">
              <a:solidFill>
                <a:srgbClr val="0070C0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1097971" y="1602415"/>
            <a:ext cx="22860" cy="5415677"/>
          </a:xfrm>
          <a:prstGeom prst="roundRect">
            <a:avLst>
              <a:gd name="adj" fmla="val 138397"/>
            </a:avLst>
          </a:prstGeom>
          <a:solidFill>
            <a:srgbClr val="D8D4D4"/>
          </a:solidFill>
          <a:ln/>
        </p:spPr>
      </p:sp>
      <p:sp>
        <p:nvSpPr>
          <p:cNvPr id="5" name="Shape 2"/>
          <p:cNvSpPr/>
          <p:nvPr/>
        </p:nvSpPr>
        <p:spPr>
          <a:xfrm>
            <a:off x="1323773" y="2065330"/>
            <a:ext cx="738188" cy="22860"/>
          </a:xfrm>
          <a:prstGeom prst="roundRect">
            <a:avLst>
              <a:gd name="adj" fmla="val 138397"/>
            </a:avLst>
          </a:prstGeom>
          <a:solidFill>
            <a:srgbClr val="D8D4D4"/>
          </a:solidFill>
          <a:ln/>
        </p:spPr>
      </p:sp>
      <p:sp>
        <p:nvSpPr>
          <p:cNvPr id="6" name="Shape 3"/>
          <p:cNvSpPr/>
          <p:nvPr/>
        </p:nvSpPr>
        <p:spPr>
          <a:xfrm>
            <a:off x="872169" y="1839587"/>
            <a:ext cx="474464" cy="474464"/>
          </a:xfrm>
          <a:prstGeom prst="roundRect">
            <a:avLst>
              <a:gd name="adj" fmla="val 6668"/>
            </a:avLst>
          </a:prstGeom>
          <a:solidFill>
            <a:srgbClr val="F2EEEE"/>
          </a:solidFill>
          <a:ln/>
        </p:spPr>
      </p:sp>
      <p:sp>
        <p:nvSpPr>
          <p:cNvPr id="7" name="Text 4"/>
          <p:cNvSpPr/>
          <p:nvPr/>
        </p:nvSpPr>
        <p:spPr>
          <a:xfrm>
            <a:off x="1052786" y="1918645"/>
            <a:ext cx="113109" cy="316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sz="245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1</a:t>
            </a:r>
            <a:endParaRPr lang="en-US" sz="2450" dirty="0"/>
          </a:p>
        </p:txBody>
      </p:sp>
      <p:sp>
        <p:nvSpPr>
          <p:cNvPr id="8" name="Text 5"/>
          <p:cNvSpPr/>
          <p:nvPr/>
        </p:nvSpPr>
        <p:spPr>
          <a:xfrm>
            <a:off x="2214563" y="1923002"/>
            <a:ext cx="4321969" cy="3294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Интеграция научных достижений</a:t>
            </a:r>
            <a:endParaRPr lang="en-US" sz="3200" b="1" dirty="0"/>
          </a:p>
        </p:txBody>
      </p:sp>
      <p:sp>
        <p:nvSpPr>
          <p:cNvPr id="9" name="Text 6"/>
          <p:cNvSpPr/>
          <p:nvPr/>
        </p:nvSpPr>
        <p:spPr>
          <a:xfrm>
            <a:off x="2214562" y="2378893"/>
            <a:ext cx="11812333" cy="6746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Интеграция достижений научно-технического прогресса в учебный процесс.</a:t>
            </a:r>
            <a:endParaRPr lang="en-US" sz="2400" dirty="0"/>
          </a:p>
        </p:txBody>
      </p:sp>
      <p:sp>
        <p:nvSpPr>
          <p:cNvPr id="10" name="Shape 7"/>
          <p:cNvSpPr/>
          <p:nvPr/>
        </p:nvSpPr>
        <p:spPr>
          <a:xfrm>
            <a:off x="1323773" y="3828407"/>
            <a:ext cx="738188" cy="22860"/>
          </a:xfrm>
          <a:prstGeom prst="roundRect">
            <a:avLst>
              <a:gd name="adj" fmla="val 138397"/>
            </a:avLst>
          </a:prstGeom>
          <a:solidFill>
            <a:srgbClr val="D8D4D4"/>
          </a:solidFill>
          <a:ln/>
        </p:spPr>
      </p:sp>
      <p:sp>
        <p:nvSpPr>
          <p:cNvPr id="11" name="Shape 8"/>
          <p:cNvSpPr/>
          <p:nvPr/>
        </p:nvSpPr>
        <p:spPr>
          <a:xfrm>
            <a:off x="817305" y="4224457"/>
            <a:ext cx="474464" cy="474464"/>
          </a:xfrm>
          <a:prstGeom prst="roundRect">
            <a:avLst>
              <a:gd name="adj" fmla="val 6668"/>
            </a:avLst>
          </a:prstGeom>
          <a:solidFill>
            <a:srgbClr val="F2EEEE"/>
          </a:solidFill>
          <a:ln/>
        </p:spPr>
      </p:sp>
      <p:sp>
        <p:nvSpPr>
          <p:cNvPr id="12" name="Text 9"/>
          <p:cNvSpPr/>
          <p:nvPr/>
        </p:nvSpPr>
        <p:spPr>
          <a:xfrm>
            <a:off x="1030879" y="3681722"/>
            <a:ext cx="156924" cy="316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sz="245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2</a:t>
            </a:r>
            <a:endParaRPr lang="en-US" sz="2450" dirty="0"/>
          </a:p>
        </p:txBody>
      </p:sp>
      <p:sp>
        <p:nvSpPr>
          <p:cNvPr id="13" name="Text 10"/>
          <p:cNvSpPr/>
          <p:nvPr/>
        </p:nvSpPr>
        <p:spPr>
          <a:xfrm>
            <a:off x="2214563" y="3686080"/>
            <a:ext cx="3624263" cy="3294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Участие в научных проектах</a:t>
            </a:r>
            <a:endParaRPr lang="en-US" sz="3200" b="1" dirty="0"/>
          </a:p>
        </p:txBody>
      </p:sp>
      <p:sp>
        <p:nvSpPr>
          <p:cNvPr id="14" name="Text 11"/>
          <p:cNvSpPr/>
          <p:nvPr/>
        </p:nvSpPr>
        <p:spPr>
          <a:xfrm>
            <a:off x="2214562" y="4141970"/>
            <a:ext cx="11812333" cy="6746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Активизация участия ППС в научных проектах грантового и программно-целевого финансирования.</a:t>
            </a:r>
            <a:endParaRPr lang="en-US" sz="2400" dirty="0"/>
          </a:p>
        </p:txBody>
      </p:sp>
      <p:sp>
        <p:nvSpPr>
          <p:cNvPr id="15" name="Shape 12"/>
          <p:cNvSpPr/>
          <p:nvPr/>
        </p:nvSpPr>
        <p:spPr>
          <a:xfrm>
            <a:off x="1323773" y="5591485"/>
            <a:ext cx="738188" cy="22860"/>
          </a:xfrm>
          <a:prstGeom prst="roundRect">
            <a:avLst>
              <a:gd name="adj" fmla="val 138397"/>
            </a:avLst>
          </a:prstGeom>
          <a:solidFill>
            <a:srgbClr val="D8D4D4"/>
          </a:solidFill>
          <a:ln/>
        </p:spPr>
      </p:sp>
      <p:sp>
        <p:nvSpPr>
          <p:cNvPr id="16" name="Shape 13"/>
          <p:cNvSpPr/>
          <p:nvPr/>
        </p:nvSpPr>
        <p:spPr>
          <a:xfrm>
            <a:off x="872169" y="5365742"/>
            <a:ext cx="474464" cy="474464"/>
          </a:xfrm>
          <a:prstGeom prst="roundRect">
            <a:avLst>
              <a:gd name="adj" fmla="val 6668"/>
            </a:avLst>
          </a:prstGeom>
          <a:solidFill>
            <a:srgbClr val="F2EEEE"/>
          </a:solidFill>
          <a:ln/>
        </p:spPr>
      </p:sp>
      <p:sp>
        <p:nvSpPr>
          <p:cNvPr id="17" name="Text 14"/>
          <p:cNvSpPr/>
          <p:nvPr/>
        </p:nvSpPr>
        <p:spPr>
          <a:xfrm>
            <a:off x="1033260" y="5444800"/>
            <a:ext cx="152281" cy="316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sz="245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3</a:t>
            </a:r>
            <a:endParaRPr lang="en-US" sz="2450" dirty="0"/>
          </a:p>
        </p:txBody>
      </p:sp>
      <p:sp>
        <p:nvSpPr>
          <p:cNvPr id="18" name="Text 15"/>
          <p:cNvSpPr/>
          <p:nvPr/>
        </p:nvSpPr>
        <p:spPr>
          <a:xfrm>
            <a:off x="2214563" y="5449157"/>
            <a:ext cx="2636401" cy="3294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Обмен знаниями</a:t>
            </a:r>
            <a:endParaRPr lang="en-US" sz="3200" b="1" dirty="0"/>
          </a:p>
        </p:txBody>
      </p:sp>
      <p:sp>
        <p:nvSpPr>
          <p:cNvPr id="19" name="Text 16"/>
          <p:cNvSpPr/>
          <p:nvPr/>
        </p:nvSpPr>
        <p:spPr>
          <a:xfrm>
            <a:off x="2214562" y="5905048"/>
            <a:ext cx="11812333" cy="101191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Поощрение совместных проектов и обмена знаниями с отечественными и зарубежными исследовательскими учреждениями.</a:t>
            </a:r>
            <a:endParaRPr 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152144" y="616387"/>
            <a:ext cx="12694587" cy="13994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500"/>
              </a:lnSpc>
              <a:buNone/>
            </a:pPr>
            <a:r>
              <a:rPr lang="en-US" sz="4400" b="1" dirty="0">
                <a:solidFill>
                  <a:srgbClr val="0070C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Развитие научного сотрудничества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1250146" y="1943934"/>
            <a:ext cx="420491" cy="391835"/>
          </a:xfrm>
          <a:prstGeom prst="roundRect">
            <a:avLst>
              <a:gd name="adj" fmla="val 8572"/>
            </a:avLst>
          </a:prstGeom>
          <a:solidFill>
            <a:srgbClr val="FFFF00"/>
          </a:solidFill>
          <a:ln>
            <a:solidFill>
              <a:schemeClr val="accent1"/>
            </a:solidFill>
          </a:ln>
        </p:spPr>
      </p:sp>
      <p:sp>
        <p:nvSpPr>
          <p:cNvPr id="5" name="Text 2"/>
          <p:cNvSpPr/>
          <p:nvPr/>
        </p:nvSpPr>
        <p:spPr>
          <a:xfrm>
            <a:off x="1920682" y="1943934"/>
            <a:ext cx="4001915" cy="104941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4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Интеграция с научными структурами</a:t>
            </a:r>
            <a:endParaRPr lang="en-US" sz="2400" b="1" dirty="0"/>
          </a:p>
        </p:txBody>
      </p:sp>
      <p:sp>
        <p:nvSpPr>
          <p:cNvPr id="6" name="Text 3"/>
          <p:cNvSpPr/>
          <p:nvPr/>
        </p:nvSpPr>
        <p:spPr>
          <a:xfrm>
            <a:off x="1318748" y="2966395"/>
            <a:ext cx="5024340" cy="179129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00"/>
              </a:lnSpc>
              <a:buNone/>
            </a:pPr>
            <a:r>
              <a:rPr lang="en-US" sz="20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Интеграция с научно-исследовательскими структурами различных регионов внутри страны и за рубежом.</a:t>
            </a:r>
            <a:endParaRPr lang="en-US" sz="2000" dirty="0"/>
          </a:p>
        </p:txBody>
      </p:sp>
      <p:sp>
        <p:nvSpPr>
          <p:cNvPr id="7" name="Shape 4"/>
          <p:cNvSpPr/>
          <p:nvPr/>
        </p:nvSpPr>
        <p:spPr>
          <a:xfrm>
            <a:off x="7756303" y="1926884"/>
            <a:ext cx="420491" cy="391835"/>
          </a:xfrm>
          <a:prstGeom prst="roundRect">
            <a:avLst>
              <a:gd name="adj" fmla="val 8572"/>
            </a:avLst>
          </a:prstGeom>
          <a:solidFill>
            <a:srgbClr val="FFFF00"/>
          </a:solidFill>
          <a:ln/>
        </p:spPr>
      </p:sp>
      <p:sp>
        <p:nvSpPr>
          <p:cNvPr id="8" name="Text 5"/>
          <p:cNvSpPr/>
          <p:nvPr/>
        </p:nvSpPr>
        <p:spPr>
          <a:xfrm>
            <a:off x="8426838" y="1926884"/>
            <a:ext cx="5419893" cy="104941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4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Научно-образовательные кластеры</a:t>
            </a:r>
            <a:endParaRPr lang="en-US" sz="2400" b="1" dirty="0"/>
          </a:p>
        </p:txBody>
      </p:sp>
      <p:sp>
        <p:nvSpPr>
          <p:cNvPr id="9" name="Text 6"/>
          <p:cNvSpPr/>
          <p:nvPr/>
        </p:nvSpPr>
        <p:spPr>
          <a:xfrm>
            <a:off x="8263769" y="2901601"/>
            <a:ext cx="5891143" cy="21495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00"/>
              </a:lnSpc>
              <a:buNone/>
            </a:pPr>
            <a:r>
              <a:rPr lang="en-US" sz="20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Создание научно-образовательных кластеров (консорциумов) для укрепления кооперации между наукой и вузами.</a:t>
            </a:r>
            <a:endParaRPr lang="en-US" sz="2000" dirty="0"/>
          </a:p>
        </p:txBody>
      </p:sp>
      <p:sp>
        <p:nvSpPr>
          <p:cNvPr id="10" name="Shape 7"/>
          <p:cNvSpPr/>
          <p:nvPr/>
        </p:nvSpPr>
        <p:spPr>
          <a:xfrm>
            <a:off x="5922597" y="4931140"/>
            <a:ext cx="420491" cy="391835"/>
          </a:xfrm>
          <a:prstGeom prst="roundRect">
            <a:avLst>
              <a:gd name="adj" fmla="val 8572"/>
            </a:avLst>
          </a:prstGeom>
          <a:solidFill>
            <a:srgbClr val="FFFF00"/>
          </a:solidFill>
          <a:ln/>
        </p:spPr>
      </p:sp>
      <p:sp>
        <p:nvSpPr>
          <p:cNvPr id="11" name="Text 8"/>
          <p:cNvSpPr/>
          <p:nvPr/>
        </p:nvSpPr>
        <p:spPr>
          <a:xfrm>
            <a:off x="6593134" y="4931140"/>
            <a:ext cx="5073864" cy="34980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4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Мониторинг спроса на разработки</a:t>
            </a:r>
            <a:endParaRPr lang="en-US" sz="2400" b="1" dirty="0"/>
          </a:p>
        </p:txBody>
      </p:sp>
      <p:sp>
        <p:nvSpPr>
          <p:cNvPr id="12" name="Text 9"/>
          <p:cNvSpPr/>
          <p:nvPr/>
        </p:nvSpPr>
        <p:spPr>
          <a:xfrm>
            <a:off x="6593134" y="5667613"/>
            <a:ext cx="7433762" cy="71651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00"/>
              </a:lnSpc>
              <a:buNone/>
            </a:pPr>
            <a:r>
              <a:rPr lang="en-US" sz="20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Формирование системы мониторинга спроса на научные разработки со стороны потенциальных потребителей.</a:t>
            </a:r>
            <a:endParaRPr lang="en-US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114812" y="394717"/>
            <a:ext cx="7887176" cy="11220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400"/>
              </a:lnSpc>
              <a:buNone/>
            </a:pPr>
            <a:r>
              <a:rPr lang="en-US" sz="3500" b="1" dirty="0">
                <a:solidFill>
                  <a:srgbClr val="0070C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Цифровая трансформация науки и образования</a:t>
            </a:r>
            <a:endParaRPr lang="en-US" sz="3500" b="1" dirty="0">
              <a:solidFill>
                <a:srgbClr val="0070C0"/>
              </a:solidFill>
            </a:endParaRPr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4812" y="2172653"/>
            <a:ext cx="448866" cy="44886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029212" y="2344007"/>
            <a:ext cx="3391138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28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Развитие онлайн-образования</a:t>
            </a:r>
            <a:endParaRPr lang="en-US" sz="2800" b="1" dirty="0"/>
          </a:p>
        </p:txBody>
      </p:sp>
      <p:sp>
        <p:nvSpPr>
          <p:cNvPr id="6" name="Text 2"/>
          <p:cNvSpPr/>
          <p:nvPr/>
        </p:nvSpPr>
        <p:spPr>
          <a:xfrm>
            <a:off x="6114812" y="2910269"/>
            <a:ext cx="7887176" cy="7374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20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Создание и развитие технологической </a:t>
            </a:r>
            <a:r>
              <a:rPr lang="en-US" sz="2000" dirty="0" err="1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инфраструктуры</a:t>
            </a:r>
            <a:r>
              <a:rPr lang="en-US" sz="20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r>
              <a:rPr lang="en-US" sz="2000" dirty="0" err="1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системы</a:t>
            </a:r>
            <a:endParaRPr lang="kk-KZ" sz="2000" dirty="0" smtClean="0">
              <a:solidFill>
                <a:srgbClr val="4C4C4D"/>
              </a:solidFill>
              <a:latin typeface="Heebo" pitchFamily="34" charset="0"/>
              <a:ea typeface="Heebo" pitchFamily="34" charset="-122"/>
              <a:cs typeface="Heebo" pitchFamily="34" charset="-120"/>
            </a:endParaRPr>
          </a:p>
          <a:p>
            <a:pPr marL="0" indent="0" algn="l">
              <a:lnSpc>
                <a:spcPts val="2250"/>
              </a:lnSpc>
              <a:buNone/>
            </a:pPr>
            <a:r>
              <a:rPr lang="en-US" sz="20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r>
              <a:rPr lang="en-US" sz="20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онлайн-обучения.</a:t>
            </a:r>
            <a:endParaRPr lang="en-US" sz="20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4812" y="4015026"/>
            <a:ext cx="448866" cy="448866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7029212" y="4186381"/>
            <a:ext cx="2906911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28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Доступ к большим данным</a:t>
            </a:r>
            <a:endParaRPr lang="en-US" sz="2800" b="1" dirty="0"/>
          </a:p>
        </p:txBody>
      </p:sp>
      <p:sp>
        <p:nvSpPr>
          <p:cNvPr id="9" name="Text 4"/>
          <p:cNvSpPr/>
          <p:nvPr/>
        </p:nvSpPr>
        <p:spPr>
          <a:xfrm>
            <a:off x="6079641" y="4815627"/>
            <a:ext cx="7887176" cy="6011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20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Внедрение инфраструктуры для доступа к большим </a:t>
            </a:r>
            <a:r>
              <a:rPr lang="en-US" sz="2000" dirty="0" err="1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данным</a:t>
            </a:r>
            <a:r>
              <a:rPr lang="en-US" sz="20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r>
              <a:rPr lang="en-US" sz="20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в</a:t>
            </a:r>
            <a:endParaRPr lang="kk-KZ" sz="2000" dirty="0" smtClean="0">
              <a:solidFill>
                <a:srgbClr val="4C4C4D"/>
              </a:solidFill>
              <a:latin typeface="Heebo" pitchFamily="34" charset="0"/>
              <a:ea typeface="Heebo" pitchFamily="34" charset="-122"/>
              <a:cs typeface="Heebo" pitchFamily="34" charset="-120"/>
            </a:endParaRPr>
          </a:p>
          <a:p>
            <a:pPr marL="0" indent="0" algn="l">
              <a:lnSpc>
                <a:spcPts val="2250"/>
              </a:lnSpc>
              <a:buNone/>
            </a:pPr>
            <a:r>
              <a:rPr lang="en-US" sz="20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r>
              <a:rPr lang="en-US" sz="20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удаленном доступе.</a:t>
            </a:r>
            <a:endParaRPr lang="en-US" sz="20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4812" y="5857399"/>
            <a:ext cx="448866" cy="448866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7029212" y="6028754"/>
            <a:ext cx="2843213" cy="280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28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Искусственный интеллект</a:t>
            </a:r>
            <a:endParaRPr lang="en-US" sz="2800" b="1" dirty="0"/>
          </a:p>
        </p:txBody>
      </p:sp>
      <p:sp>
        <p:nvSpPr>
          <p:cNvPr id="12" name="Text 6"/>
          <p:cNvSpPr/>
          <p:nvPr/>
        </p:nvSpPr>
        <p:spPr>
          <a:xfrm>
            <a:off x="6114812" y="6631090"/>
            <a:ext cx="8168116" cy="5743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20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Использование методов искусственного интеллекта для персонализации образовательного процесса.</a:t>
            </a:r>
            <a:endParaRPr lang="en-US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347473"/>
            <a:ext cx="7556421" cy="226771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152D47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Модернизация информационной деятельности</a:t>
            </a:r>
            <a:endParaRPr lang="en-US" sz="4450" b="1" dirty="0"/>
          </a:p>
        </p:txBody>
      </p:sp>
      <p:sp>
        <p:nvSpPr>
          <p:cNvPr id="4" name="Shape 1"/>
          <p:cNvSpPr/>
          <p:nvPr/>
        </p:nvSpPr>
        <p:spPr>
          <a:xfrm>
            <a:off x="793790" y="2784061"/>
            <a:ext cx="3664863" cy="3191757"/>
          </a:xfrm>
          <a:prstGeom prst="roundRect">
            <a:avLst>
              <a:gd name="adj" fmla="val 1425"/>
            </a:avLst>
          </a:prstGeom>
          <a:solidFill>
            <a:schemeClr val="accent6">
              <a:lumMod val="20000"/>
              <a:lumOff val="80000"/>
            </a:schemeClr>
          </a:solidFill>
          <a:ln/>
        </p:spPr>
      </p:sp>
      <p:sp>
        <p:nvSpPr>
          <p:cNvPr id="5" name="Text 2"/>
          <p:cNvSpPr/>
          <p:nvPr/>
        </p:nvSpPr>
        <p:spPr>
          <a:xfrm>
            <a:off x="1020604" y="3010876"/>
            <a:ext cx="3211235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Равный доступ к знаниям</a:t>
            </a:r>
            <a:endParaRPr lang="en-US" sz="2800" b="1" dirty="0"/>
          </a:p>
        </p:txBody>
      </p:sp>
      <p:sp>
        <p:nvSpPr>
          <p:cNvPr id="6" name="Text 3"/>
          <p:cNvSpPr/>
          <p:nvPr/>
        </p:nvSpPr>
        <p:spPr>
          <a:xfrm>
            <a:off x="1020604" y="3855625"/>
            <a:ext cx="321123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Обеспечение равного и свободного доступа обучающихся к знаниям.</a:t>
            </a:r>
            <a:endParaRPr lang="en-US" sz="2400" dirty="0"/>
          </a:p>
        </p:txBody>
      </p:sp>
      <p:sp>
        <p:nvSpPr>
          <p:cNvPr id="7" name="Shape 4"/>
          <p:cNvSpPr/>
          <p:nvPr/>
        </p:nvSpPr>
        <p:spPr>
          <a:xfrm>
            <a:off x="4685467" y="2784062"/>
            <a:ext cx="3664863" cy="3191756"/>
          </a:xfrm>
          <a:prstGeom prst="roundRect">
            <a:avLst>
              <a:gd name="adj" fmla="val 1425"/>
            </a:avLst>
          </a:prstGeom>
          <a:solidFill>
            <a:schemeClr val="accent6">
              <a:lumMod val="20000"/>
              <a:lumOff val="80000"/>
            </a:schemeClr>
          </a:solidFill>
          <a:ln/>
        </p:spPr>
      </p:sp>
      <p:sp>
        <p:nvSpPr>
          <p:cNvPr id="8" name="Text 5"/>
          <p:cNvSpPr/>
          <p:nvPr/>
        </p:nvSpPr>
        <p:spPr>
          <a:xfrm>
            <a:off x="4912281" y="3010876"/>
            <a:ext cx="3211235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Повышение цифровых навыков</a:t>
            </a:r>
            <a:endParaRPr lang="en-US" sz="2800" b="1" dirty="0"/>
          </a:p>
        </p:txBody>
      </p:sp>
      <p:sp>
        <p:nvSpPr>
          <p:cNvPr id="9" name="Text 6"/>
          <p:cNvSpPr/>
          <p:nvPr/>
        </p:nvSpPr>
        <p:spPr>
          <a:xfrm>
            <a:off x="4912281" y="4257961"/>
            <a:ext cx="321123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Повышение навыков преподавателей в области цифровых технологий.</a:t>
            </a:r>
            <a:endParaRPr lang="en-US" sz="2400" dirty="0"/>
          </a:p>
        </p:txBody>
      </p:sp>
      <p:sp>
        <p:nvSpPr>
          <p:cNvPr id="10" name="Shape 7"/>
          <p:cNvSpPr/>
          <p:nvPr/>
        </p:nvSpPr>
        <p:spPr>
          <a:xfrm>
            <a:off x="793790" y="6202632"/>
            <a:ext cx="7556421" cy="1825800"/>
          </a:xfrm>
          <a:prstGeom prst="roundRect">
            <a:avLst>
              <a:gd name="adj" fmla="val 2603"/>
            </a:avLst>
          </a:prstGeom>
          <a:solidFill>
            <a:schemeClr val="accent6">
              <a:lumMod val="20000"/>
              <a:lumOff val="80000"/>
            </a:schemeClr>
          </a:solidFill>
          <a:ln/>
        </p:spPr>
      </p:sp>
      <p:sp>
        <p:nvSpPr>
          <p:cNvPr id="11" name="Text 8"/>
          <p:cNvSpPr/>
          <p:nvPr/>
        </p:nvSpPr>
        <p:spPr>
          <a:xfrm>
            <a:off x="1020604" y="6429446"/>
            <a:ext cx="5218152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Модернизация компьютерного парка</a:t>
            </a:r>
            <a:endParaRPr lang="en-US" sz="2800" b="1" dirty="0"/>
          </a:p>
        </p:txBody>
      </p:sp>
      <p:sp>
        <p:nvSpPr>
          <p:cNvPr id="12" name="Text 9"/>
          <p:cNvSpPr/>
          <p:nvPr/>
        </p:nvSpPr>
        <p:spPr>
          <a:xfrm>
            <a:off x="1020604" y="6919865"/>
            <a:ext cx="7102793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Расширение и модернизация </a:t>
            </a:r>
            <a:r>
              <a:rPr lang="en-US" sz="2400" dirty="0" err="1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компьютерного</a:t>
            </a: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endParaRPr lang="kk-KZ" sz="2400" dirty="0" smtClean="0">
              <a:solidFill>
                <a:srgbClr val="4C4C4D"/>
              </a:solidFill>
              <a:latin typeface="Heebo" pitchFamily="34" charset="0"/>
              <a:ea typeface="Heebo" pitchFamily="34" charset="-122"/>
              <a:cs typeface="Heebo" pitchFamily="34" charset="-120"/>
            </a:endParaRPr>
          </a:p>
          <a:p>
            <a:pPr marL="0" indent="0">
              <a:lnSpc>
                <a:spcPts val="2850"/>
              </a:lnSpc>
              <a:buNone/>
            </a:pPr>
            <a:r>
              <a:rPr lang="en-US" sz="2400" dirty="0" err="1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парка</a:t>
            </a:r>
            <a:r>
              <a:rPr lang="en-US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вузов.</a:t>
            </a:r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226094" y="383405"/>
            <a:ext cx="7596902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0070C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Инклюзивное образование</a:t>
            </a:r>
            <a:endParaRPr lang="en-US" sz="4450" b="1" dirty="0">
              <a:solidFill>
                <a:srgbClr val="0070C0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793790" y="165916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3200" b="1" dirty="0">
                <a:solidFill>
                  <a:srgbClr val="152D47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Культура инклюзии</a:t>
            </a:r>
            <a:endParaRPr lang="en-US" sz="3200" b="1" dirty="0"/>
          </a:p>
        </p:txBody>
      </p:sp>
      <p:sp>
        <p:nvSpPr>
          <p:cNvPr id="4" name="Text 2"/>
          <p:cNvSpPr/>
          <p:nvPr/>
        </p:nvSpPr>
        <p:spPr>
          <a:xfrm>
            <a:off x="793790" y="2587775"/>
            <a:ext cx="3978116" cy="22067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Поддержка культуры инклюзивного образования и реализация инклюзивной практики.</a:t>
            </a:r>
            <a:endParaRPr lang="en-US" sz="2400" dirty="0"/>
          </a:p>
        </p:txBody>
      </p:sp>
      <p:sp>
        <p:nvSpPr>
          <p:cNvPr id="5" name="Text 3"/>
          <p:cNvSpPr/>
          <p:nvPr/>
        </p:nvSpPr>
        <p:spPr>
          <a:xfrm>
            <a:off x="5332928" y="1659160"/>
            <a:ext cx="306145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3200" b="1" dirty="0">
                <a:solidFill>
                  <a:srgbClr val="152D47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Условия для обучения</a:t>
            </a:r>
            <a:endParaRPr lang="en-US" sz="3200" b="1" dirty="0"/>
          </a:p>
        </p:txBody>
      </p:sp>
      <p:sp>
        <p:nvSpPr>
          <p:cNvPr id="6" name="Text 4"/>
          <p:cNvSpPr/>
          <p:nvPr/>
        </p:nvSpPr>
        <p:spPr>
          <a:xfrm>
            <a:off x="5332928" y="2587776"/>
            <a:ext cx="4359712" cy="165504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Создание условий для обучения студентов с ограниченными возможностями.</a:t>
            </a:r>
            <a:endParaRPr lang="en-US" sz="2400" dirty="0"/>
          </a:p>
        </p:txBody>
      </p:sp>
      <p:sp>
        <p:nvSpPr>
          <p:cNvPr id="7" name="Text 5"/>
          <p:cNvSpPr/>
          <p:nvPr/>
        </p:nvSpPr>
        <p:spPr>
          <a:xfrm>
            <a:off x="10036659" y="1659160"/>
            <a:ext cx="3973949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3200" b="1" dirty="0" err="1">
                <a:solidFill>
                  <a:srgbClr val="152D47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Психологическая</a:t>
            </a:r>
            <a:r>
              <a:rPr lang="en-US" sz="3200" b="1" dirty="0">
                <a:solidFill>
                  <a:srgbClr val="152D47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 </a:t>
            </a:r>
            <a:endParaRPr lang="kk-KZ" sz="3200" b="1" dirty="0" smtClean="0">
              <a:solidFill>
                <a:srgbClr val="152D47"/>
              </a:solidFill>
              <a:latin typeface="Crimson Pro Semi Bold" pitchFamily="34" charset="0"/>
              <a:ea typeface="Crimson Pro Semi Bold" pitchFamily="34" charset="-122"/>
              <a:cs typeface="Crimson Pro Semi Bold" pitchFamily="34" charset="-120"/>
            </a:endParaRPr>
          </a:p>
          <a:p>
            <a:pPr marL="0" indent="0">
              <a:lnSpc>
                <a:spcPts val="2750"/>
              </a:lnSpc>
              <a:buNone/>
            </a:pPr>
            <a:r>
              <a:rPr lang="en-US" sz="3200" b="1" dirty="0" err="1" smtClean="0">
                <a:solidFill>
                  <a:srgbClr val="152D47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поддержка</a:t>
            </a:r>
            <a:endParaRPr lang="en-US" sz="3200" b="1" dirty="0"/>
          </a:p>
        </p:txBody>
      </p:sp>
      <p:sp>
        <p:nvSpPr>
          <p:cNvPr id="8" name="Text 6"/>
          <p:cNvSpPr/>
          <p:nvPr/>
        </p:nvSpPr>
        <p:spPr>
          <a:xfrm>
            <a:off x="10054947" y="2587775"/>
            <a:ext cx="3978116" cy="22067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Предоставление психологической и социальной поддержки студентам с особыми потребностями.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445550" y="443329"/>
            <a:ext cx="7537371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0070C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Сильные и слабые стороны</a:t>
            </a:r>
            <a:endParaRPr lang="en-US" sz="4450" b="1" dirty="0">
              <a:solidFill>
                <a:srgbClr val="0070C0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1104686" y="1791629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4000" b="1" dirty="0">
                <a:solidFill>
                  <a:srgbClr val="00B05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Сильные стороны</a:t>
            </a:r>
            <a:endParaRPr lang="en-US" sz="4000" b="1" dirty="0">
              <a:solidFill>
                <a:srgbClr val="00B050"/>
              </a:solidFill>
            </a:endParaRPr>
          </a:p>
        </p:txBody>
      </p:sp>
      <p:sp>
        <p:nvSpPr>
          <p:cNvPr id="4" name="Text 2"/>
          <p:cNvSpPr/>
          <p:nvPr/>
        </p:nvSpPr>
        <p:spPr>
          <a:xfrm>
            <a:off x="793789" y="2363854"/>
            <a:ext cx="6244709" cy="142176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32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Фундаментальность образования с практической направленностью</a:t>
            </a:r>
            <a:endParaRPr lang="en-US" sz="3200" dirty="0"/>
          </a:p>
        </p:txBody>
      </p:sp>
      <p:sp>
        <p:nvSpPr>
          <p:cNvPr id="5" name="Text 3"/>
          <p:cNvSpPr/>
          <p:nvPr/>
        </p:nvSpPr>
        <p:spPr>
          <a:xfrm>
            <a:off x="817566" y="3799665"/>
            <a:ext cx="6244709" cy="13228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32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Сотрудничество с ведущими </a:t>
            </a:r>
            <a:r>
              <a:rPr lang="en-US" sz="3200" dirty="0" err="1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учеными</a:t>
            </a:r>
            <a:r>
              <a:rPr lang="en-US" sz="32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r>
              <a:rPr lang="kk-KZ" sz="32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НИИ </a:t>
            </a:r>
            <a:r>
              <a:rPr lang="en-US" sz="32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и </a:t>
            </a:r>
            <a:r>
              <a:rPr lang="en-US" sz="32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предприятиями</a:t>
            </a:r>
            <a:endParaRPr lang="en-US" sz="3200" dirty="0"/>
          </a:p>
        </p:txBody>
      </p:sp>
      <p:sp>
        <p:nvSpPr>
          <p:cNvPr id="6" name="Text 4"/>
          <p:cNvSpPr/>
          <p:nvPr/>
        </p:nvSpPr>
        <p:spPr>
          <a:xfrm>
            <a:off x="8513921" y="1791629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3600" b="1" dirty="0">
                <a:solidFill>
                  <a:srgbClr val="FF000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Слабые стороны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Text 5"/>
          <p:cNvSpPr/>
          <p:nvPr/>
        </p:nvSpPr>
        <p:spPr>
          <a:xfrm>
            <a:off x="7599521" y="2363854"/>
            <a:ext cx="6244709" cy="8731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Устаревшая </a:t>
            </a:r>
            <a:r>
              <a:rPr lang="en-US" sz="2800" dirty="0" err="1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материально-техническая</a:t>
            </a: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endParaRPr lang="kk-KZ" sz="2800" dirty="0" smtClean="0">
              <a:solidFill>
                <a:srgbClr val="4C4C4D"/>
              </a:solidFill>
              <a:latin typeface="Heebo" pitchFamily="34" charset="0"/>
              <a:ea typeface="Heebo" pitchFamily="34" charset="-122"/>
              <a:cs typeface="Heebo" pitchFamily="34" charset="-120"/>
            </a:endParaRPr>
          </a:p>
          <a:p>
            <a:pPr algn="l">
              <a:lnSpc>
                <a:spcPts val="2850"/>
              </a:lnSpc>
              <a:buSzPct val="100000"/>
            </a:pPr>
            <a:r>
              <a:rPr lang="kk-KZ" sz="28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    </a:t>
            </a:r>
            <a:r>
              <a:rPr lang="en-US" sz="2800" dirty="0" err="1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база</a:t>
            </a:r>
            <a:endParaRPr lang="en-US" sz="2800" dirty="0"/>
          </a:p>
        </p:txBody>
      </p:sp>
      <p:sp>
        <p:nvSpPr>
          <p:cNvPr id="8" name="Text 6"/>
          <p:cNvSpPr/>
          <p:nvPr/>
        </p:nvSpPr>
        <p:spPr>
          <a:xfrm>
            <a:off x="7599521" y="3273419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Слабая </a:t>
            </a:r>
            <a:r>
              <a:rPr lang="en-US" sz="2800" dirty="0" err="1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практическая</a:t>
            </a: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r>
              <a:rPr lang="en-US" sz="2800" dirty="0" err="1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подготовка</a:t>
            </a:r>
            <a:endParaRPr lang="kk-KZ" sz="2800" dirty="0" smtClean="0">
              <a:solidFill>
                <a:srgbClr val="4C4C4D"/>
              </a:solidFill>
              <a:latin typeface="Heebo" pitchFamily="34" charset="0"/>
              <a:ea typeface="Heebo" pitchFamily="34" charset="-122"/>
              <a:cs typeface="Heebo" pitchFamily="34" charset="-120"/>
            </a:endParaRPr>
          </a:p>
          <a:p>
            <a:pPr algn="l">
              <a:lnSpc>
                <a:spcPts val="2850"/>
              </a:lnSpc>
              <a:buSzPct val="100000"/>
            </a:pPr>
            <a:r>
              <a:rPr lang="kk-KZ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r>
              <a:rPr lang="kk-KZ" sz="28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  </a:t>
            </a:r>
            <a:r>
              <a:rPr lang="en-US" sz="28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студентов</a:t>
            </a:r>
            <a:endParaRPr lang="en-US" sz="2800" dirty="0"/>
          </a:p>
        </p:txBody>
      </p:sp>
      <p:sp>
        <p:nvSpPr>
          <p:cNvPr id="9" name="Text 7"/>
          <p:cNvSpPr/>
          <p:nvPr/>
        </p:nvSpPr>
        <p:spPr>
          <a:xfrm>
            <a:off x="7727537" y="4279653"/>
            <a:ext cx="6244709" cy="6763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</a:pP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Отсутствие значимых </a:t>
            </a:r>
            <a:r>
              <a:rPr lang="en-US" sz="2800" dirty="0" err="1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научных</a:t>
            </a: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endParaRPr lang="kk-KZ" sz="2800" dirty="0" smtClean="0">
              <a:solidFill>
                <a:srgbClr val="4C4C4D"/>
              </a:solidFill>
              <a:latin typeface="Heebo" pitchFamily="34" charset="0"/>
              <a:ea typeface="Heebo" pitchFamily="34" charset="-122"/>
              <a:cs typeface="Heebo" pitchFamily="34" charset="-120"/>
            </a:endParaRPr>
          </a:p>
          <a:p>
            <a:pPr algn="l">
              <a:lnSpc>
                <a:spcPts val="2850"/>
              </a:lnSpc>
              <a:buSzPct val="100000"/>
            </a:pPr>
            <a:r>
              <a:rPr lang="kk-KZ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r>
              <a:rPr lang="kk-KZ" sz="28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  </a:t>
            </a:r>
            <a:r>
              <a:rPr lang="en-US" sz="2800" dirty="0" err="1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разработок</a:t>
            </a:r>
            <a:endParaRPr lang="kk-KZ" sz="2800" dirty="0" smtClean="0">
              <a:solidFill>
                <a:srgbClr val="4C4C4D"/>
              </a:solidFill>
              <a:latin typeface="Heebo" pitchFamily="34" charset="0"/>
              <a:ea typeface="Heebo" pitchFamily="34" charset="-122"/>
              <a:cs typeface="Heebo" pitchFamily="34" charset="-120"/>
            </a:endParaRPr>
          </a:p>
          <a:p>
            <a:pPr algn="l">
              <a:lnSpc>
                <a:spcPts val="2850"/>
              </a:lnSpc>
              <a:buSzPct val="100000"/>
            </a:pPr>
            <a:endParaRPr lang="kk-KZ" sz="2800" dirty="0">
              <a:solidFill>
                <a:srgbClr val="4C4C4D"/>
              </a:solidFill>
              <a:latin typeface="Heebo" pitchFamily="34" charset="0"/>
              <a:ea typeface="Heebo" pitchFamily="34" charset="-122"/>
              <a:cs typeface="Heebo" pitchFamily="34" charset="-120"/>
            </a:endParaRPr>
          </a:p>
          <a:p>
            <a:pPr marL="457200" indent="-457200" algn="l">
              <a:lnSpc>
                <a:spcPts val="2850"/>
              </a:lnSpc>
              <a:buSzPct val="100000"/>
              <a:buFont typeface="Arial" panose="020B0604020202020204" pitchFamily="34" charset="0"/>
              <a:buChar char="•"/>
            </a:pPr>
            <a:r>
              <a:rPr lang="kk-KZ" sz="28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Неучитывание специфики региона</a:t>
            </a:r>
          </a:p>
          <a:p>
            <a:pPr algn="l">
              <a:lnSpc>
                <a:spcPts val="2850"/>
              </a:lnSpc>
              <a:buSzPct val="100000"/>
            </a:pPr>
            <a:endParaRPr lang="kk-KZ" sz="700" dirty="0" smtClean="0">
              <a:solidFill>
                <a:srgbClr val="4C4C4D"/>
              </a:solidFill>
              <a:latin typeface="Heebo" pitchFamily="34" charset="0"/>
              <a:ea typeface="Heebo" pitchFamily="34" charset="-122"/>
              <a:cs typeface="Heebo" pitchFamily="34" charset="-120"/>
            </a:endParaRPr>
          </a:p>
          <a:p>
            <a:pPr marL="457200" indent="-457200" algn="l">
              <a:lnSpc>
                <a:spcPts val="2850"/>
              </a:lnSpc>
              <a:buSzPct val="100000"/>
              <a:buFont typeface="Arial" panose="020B0604020202020204" pitchFamily="34" charset="0"/>
              <a:buChar char="•"/>
            </a:pPr>
            <a:r>
              <a:rPr lang="kk-KZ" sz="28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Слабая связь науки с учебным </a:t>
            </a:r>
          </a:p>
          <a:p>
            <a:pPr algn="l">
              <a:lnSpc>
                <a:spcPts val="2850"/>
              </a:lnSpc>
              <a:buSzPct val="100000"/>
            </a:pPr>
            <a:r>
              <a:rPr lang="kk-KZ" sz="28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     процессом</a:t>
            </a:r>
          </a:p>
          <a:p>
            <a:pPr algn="l">
              <a:lnSpc>
                <a:spcPts val="2850"/>
              </a:lnSpc>
              <a:buSzPct val="100000"/>
            </a:pPr>
            <a:endParaRPr lang="kk-KZ" sz="2800" dirty="0">
              <a:solidFill>
                <a:srgbClr val="4C4C4D"/>
              </a:solidFill>
              <a:latin typeface="Heebo" pitchFamily="34" charset="0"/>
              <a:ea typeface="Heebo" pitchFamily="34" charset="-122"/>
              <a:cs typeface="Heebo" pitchFamily="34" charset="-120"/>
            </a:endParaRPr>
          </a:p>
          <a:p>
            <a:pPr marL="457200" indent="-457200" algn="l">
              <a:lnSpc>
                <a:spcPts val="2850"/>
              </a:lnSpc>
              <a:buSzPct val="100000"/>
              <a:buFont typeface="Arial" panose="020B0604020202020204" pitchFamily="34" charset="0"/>
              <a:buChar char="•"/>
            </a:pPr>
            <a:r>
              <a:rPr lang="kk-KZ" sz="28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Слабая научная деятельность ППС</a:t>
            </a:r>
          </a:p>
          <a:p>
            <a:pPr marL="457200" indent="-457200" algn="l">
              <a:lnSpc>
                <a:spcPts val="2850"/>
              </a:lnSpc>
              <a:buSzPct val="100000"/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433959" y="379500"/>
            <a:ext cx="6028373" cy="66508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r>
              <a:rPr lang="en-US" sz="4150" dirty="0">
                <a:solidFill>
                  <a:srgbClr val="00B05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Возможности развития</a:t>
            </a:r>
            <a:endParaRPr lang="en-US" sz="4150" dirty="0">
              <a:solidFill>
                <a:srgbClr val="00B050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744855" y="4639032"/>
            <a:ext cx="372428" cy="372428"/>
          </a:xfrm>
          <a:prstGeom prst="roundRect">
            <a:avLst>
              <a:gd name="adj" fmla="val 8572"/>
            </a:avLst>
          </a:prstGeom>
          <a:solidFill>
            <a:srgbClr val="F2EEEE"/>
          </a:solidFill>
          <a:ln/>
        </p:spPr>
      </p:sp>
      <p:sp>
        <p:nvSpPr>
          <p:cNvPr id="6" name="Text 3"/>
          <p:cNvSpPr/>
          <p:nvPr/>
        </p:nvSpPr>
        <p:spPr>
          <a:xfrm>
            <a:off x="744855" y="1160359"/>
            <a:ext cx="3653195" cy="286291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Расширение подготовки студентов по углубленному изучению отдельных направлений производства и получения ими рабочих профессий по микроквалификациям.</a:t>
            </a:r>
            <a:endParaRPr lang="en-US" sz="2400" dirty="0"/>
          </a:p>
        </p:txBody>
      </p:sp>
      <p:sp>
        <p:nvSpPr>
          <p:cNvPr id="7" name="Shape 4"/>
          <p:cNvSpPr/>
          <p:nvPr/>
        </p:nvSpPr>
        <p:spPr>
          <a:xfrm>
            <a:off x="5196007" y="4639032"/>
            <a:ext cx="372428" cy="372428"/>
          </a:xfrm>
          <a:prstGeom prst="roundRect">
            <a:avLst>
              <a:gd name="adj" fmla="val 8572"/>
            </a:avLst>
          </a:prstGeom>
          <a:solidFill>
            <a:srgbClr val="F2EEEE"/>
          </a:solidFill>
          <a:ln/>
        </p:spPr>
      </p:sp>
      <p:sp>
        <p:nvSpPr>
          <p:cNvPr id="9" name="Text 6"/>
          <p:cNvSpPr/>
          <p:nvPr/>
        </p:nvSpPr>
        <p:spPr>
          <a:xfrm>
            <a:off x="5196007" y="1316004"/>
            <a:ext cx="4025623" cy="2085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Повышение качества образования </a:t>
            </a:r>
            <a:r>
              <a:rPr lang="en-US" sz="2400" dirty="0" err="1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через</a:t>
            </a: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r>
              <a:rPr lang="en-US" sz="2400" dirty="0" err="1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практикоориентированную</a:t>
            </a:r>
            <a:r>
              <a:rPr lang="en-US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подготовку специалистов.</a:t>
            </a:r>
            <a:endParaRPr lang="en-US" sz="2400" dirty="0"/>
          </a:p>
        </p:txBody>
      </p:sp>
      <p:sp>
        <p:nvSpPr>
          <p:cNvPr id="10" name="Shape 7"/>
          <p:cNvSpPr/>
          <p:nvPr/>
        </p:nvSpPr>
        <p:spPr>
          <a:xfrm>
            <a:off x="9647158" y="4639032"/>
            <a:ext cx="372428" cy="372428"/>
          </a:xfrm>
          <a:prstGeom prst="roundRect">
            <a:avLst>
              <a:gd name="adj" fmla="val 8572"/>
            </a:avLst>
          </a:prstGeom>
          <a:solidFill>
            <a:srgbClr val="F2EEEE"/>
          </a:solidFill>
          <a:ln/>
        </p:spPr>
      </p:sp>
      <p:sp>
        <p:nvSpPr>
          <p:cNvPr id="12" name="Text 9"/>
          <p:cNvSpPr/>
          <p:nvPr/>
        </p:nvSpPr>
        <p:spPr>
          <a:xfrm>
            <a:off x="10019586" y="1316004"/>
            <a:ext cx="4263342" cy="18292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50"/>
              </a:lnSpc>
              <a:buNone/>
            </a:pPr>
            <a:r>
              <a:rPr lang="en-US" sz="2400" dirty="0" err="1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Применение</a:t>
            </a: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r>
              <a:rPr lang="en-US" sz="2400" dirty="0" err="1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инновационных</a:t>
            </a:r>
            <a:r>
              <a:rPr lang="en-US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технологий преподавания и совершенствование методики.</a:t>
            </a:r>
            <a:endParaRPr lang="en-US" sz="2400" dirty="0"/>
          </a:p>
        </p:txBody>
      </p:sp>
      <p:sp>
        <p:nvSpPr>
          <p:cNvPr id="13" name="Text 3"/>
          <p:cNvSpPr/>
          <p:nvPr/>
        </p:nvSpPr>
        <p:spPr>
          <a:xfrm>
            <a:off x="5196007" y="4501884"/>
            <a:ext cx="4319755" cy="216410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50"/>
              </a:lnSpc>
              <a:buNone/>
            </a:pPr>
            <a:r>
              <a:rPr lang="kk-KZ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Активация научной и консультационной деятельности, продвижение на рынок научных разработок ученых университетов</a:t>
            </a:r>
            <a:endParaRPr lang="en-US" sz="2400" dirty="0"/>
          </a:p>
        </p:txBody>
      </p:sp>
      <p:sp>
        <p:nvSpPr>
          <p:cNvPr id="14" name="Text 3"/>
          <p:cNvSpPr/>
          <p:nvPr/>
        </p:nvSpPr>
        <p:spPr>
          <a:xfrm>
            <a:off x="10150982" y="4358506"/>
            <a:ext cx="4131946" cy="24508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50"/>
              </a:lnSpc>
              <a:buNone/>
            </a:pPr>
            <a:r>
              <a:rPr lang="kk-KZ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Использование </a:t>
            </a:r>
            <a:r>
              <a:rPr lang="kk-KZ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новейших </a:t>
            </a:r>
            <a:r>
              <a:rPr lang="kk-KZ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информационных технологий в образовательном процессе и научной, социально-экономической деятельности</a:t>
            </a:r>
            <a:r>
              <a:rPr lang="en-US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.</a:t>
            </a:r>
            <a:endParaRPr lang="en-US" sz="2400" dirty="0"/>
          </a:p>
        </p:txBody>
      </p:sp>
      <p:sp>
        <p:nvSpPr>
          <p:cNvPr id="15" name="Text 3"/>
          <p:cNvSpPr/>
          <p:nvPr/>
        </p:nvSpPr>
        <p:spPr>
          <a:xfrm>
            <a:off x="897254" y="4791432"/>
            <a:ext cx="3653195" cy="79250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50"/>
              </a:lnSpc>
              <a:buNone/>
            </a:pPr>
            <a:r>
              <a:rPr lang="kk-KZ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Усиление материально-технической базы вузов</a:t>
            </a:r>
            <a:r>
              <a:rPr lang="en-US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2489358" y="954119"/>
            <a:ext cx="5735717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C0000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Угрозы для развития</a:t>
            </a:r>
            <a:endParaRPr lang="en-US" sz="4450" b="1" dirty="0">
              <a:solidFill>
                <a:srgbClr val="C00000"/>
              </a:solidFill>
            </a:endParaRPr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978348" y="2895838"/>
            <a:ext cx="2152055" cy="1162288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4003715" y="3390424"/>
            <a:ext cx="101322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Text 2"/>
          <p:cNvSpPr/>
          <p:nvPr/>
        </p:nvSpPr>
        <p:spPr>
          <a:xfrm>
            <a:off x="5357217" y="3299817"/>
            <a:ext cx="6344841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Снижение качества подготовки абитуриентов</a:t>
            </a:r>
            <a:endParaRPr lang="en-US" sz="2400" dirty="0"/>
          </a:p>
        </p:txBody>
      </p:sp>
      <p:sp>
        <p:nvSpPr>
          <p:cNvPr id="6" name="Shape 3"/>
          <p:cNvSpPr/>
          <p:nvPr/>
        </p:nvSpPr>
        <p:spPr>
          <a:xfrm>
            <a:off x="5187077" y="4071223"/>
            <a:ext cx="8592860" cy="15240"/>
          </a:xfrm>
          <a:prstGeom prst="roundRect">
            <a:avLst>
              <a:gd name="adj" fmla="val 223256"/>
            </a:avLst>
          </a:prstGeom>
          <a:solidFill>
            <a:srgbClr val="D8D4D4"/>
          </a:solidFill>
          <a:ln/>
        </p:spPr>
      </p:sp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902381" y="4114800"/>
            <a:ext cx="4304109" cy="1162288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3984069" y="4469130"/>
            <a:ext cx="140613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2</a:t>
            </a:r>
            <a:endParaRPr lang="en-US" sz="2200" dirty="0"/>
          </a:p>
        </p:txBody>
      </p:sp>
      <p:sp>
        <p:nvSpPr>
          <p:cNvPr id="9" name="Text 5"/>
          <p:cNvSpPr/>
          <p:nvPr/>
        </p:nvSpPr>
        <p:spPr>
          <a:xfrm>
            <a:off x="6433304" y="4341614"/>
            <a:ext cx="7176492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Снижение популярности сельскохозяйственных специальностей</a:t>
            </a:r>
            <a:endParaRPr lang="en-US" sz="2400" dirty="0"/>
          </a:p>
        </p:txBody>
      </p:sp>
      <p:sp>
        <p:nvSpPr>
          <p:cNvPr id="10" name="Shape 6"/>
          <p:cNvSpPr/>
          <p:nvPr/>
        </p:nvSpPr>
        <p:spPr>
          <a:xfrm>
            <a:off x="6263164" y="5290185"/>
            <a:ext cx="7516773" cy="15240"/>
          </a:xfrm>
          <a:prstGeom prst="roundRect">
            <a:avLst>
              <a:gd name="adj" fmla="val 223256"/>
            </a:avLst>
          </a:prstGeom>
          <a:solidFill>
            <a:srgbClr val="D8D4D4"/>
          </a:solidFill>
          <a:ln/>
        </p:spPr>
      </p:sp>
      <p:pic>
        <p:nvPicPr>
          <p:cNvPr id="11" name="Image 2" descr="preencoded.png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26294" y="5333762"/>
            <a:ext cx="6456164" cy="1162288"/>
          </a:xfrm>
          <a:prstGeom prst="rect">
            <a:avLst/>
          </a:prstGeom>
        </p:spPr>
      </p:pic>
      <p:sp>
        <p:nvSpPr>
          <p:cNvPr id="12" name="Text 7"/>
          <p:cNvSpPr/>
          <p:nvPr/>
        </p:nvSpPr>
        <p:spPr>
          <a:xfrm>
            <a:off x="3986093" y="5688092"/>
            <a:ext cx="136446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3</a:t>
            </a:r>
            <a:endParaRPr lang="en-US" sz="2200" dirty="0"/>
          </a:p>
        </p:txBody>
      </p:sp>
      <p:sp>
        <p:nvSpPr>
          <p:cNvPr id="13" name="Text 8"/>
          <p:cNvSpPr/>
          <p:nvPr/>
        </p:nvSpPr>
        <p:spPr>
          <a:xfrm>
            <a:off x="7509272" y="5560576"/>
            <a:ext cx="6100524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Отсутствие механизмов укрепления кадрового потенциала вузов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86302" y="289084"/>
            <a:ext cx="9350454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0070C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Ключевые направления развития</a:t>
            </a:r>
            <a:endParaRPr lang="en-US" sz="4450" b="1" dirty="0">
              <a:solidFill>
                <a:srgbClr val="0070C0"/>
              </a:solidFill>
            </a:endParaRPr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08759" y="1890832"/>
            <a:ext cx="1291233" cy="807958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4003715" y="2155150"/>
            <a:ext cx="101322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Text 2"/>
          <p:cNvSpPr/>
          <p:nvPr/>
        </p:nvSpPr>
        <p:spPr>
          <a:xfrm>
            <a:off x="4926806" y="2117646"/>
            <a:ext cx="4150876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Инновационное образование</a:t>
            </a:r>
            <a:endParaRPr lang="en-US" sz="2200" dirty="0"/>
          </a:p>
        </p:txBody>
      </p:sp>
      <p:sp>
        <p:nvSpPr>
          <p:cNvPr id="6" name="Shape 3"/>
          <p:cNvSpPr/>
          <p:nvPr/>
        </p:nvSpPr>
        <p:spPr>
          <a:xfrm>
            <a:off x="4756666" y="2711887"/>
            <a:ext cx="9023271" cy="15240"/>
          </a:xfrm>
          <a:prstGeom prst="roundRect">
            <a:avLst>
              <a:gd name="adj" fmla="val 223256"/>
            </a:avLst>
          </a:prstGeom>
          <a:solidFill>
            <a:srgbClr val="D8D4D4"/>
          </a:solidFill>
          <a:ln/>
        </p:spPr>
      </p:sp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63203" y="2755463"/>
            <a:ext cx="2582466" cy="807958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3984069" y="2932628"/>
            <a:ext cx="140613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2</a:t>
            </a:r>
            <a:endParaRPr lang="en-US" sz="2200" dirty="0"/>
          </a:p>
        </p:txBody>
      </p:sp>
      <p:sp>
        <p:nvSpPr>
          <p:cNvPr id="9" name="Text 5"/>
          <p:cNvSpPr/>
          <p:nvPr/>
        </p:nvSpPr>
        <p:spPr>
          <a:xfrm>
            <a:off x="5572482" y="2982277"/>
            <a:ext cx="4094917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Интеграция науки и практики</a:t>
            </a:r>
            <a:endParaRPr lang="en-US" sz="2200" dirty="0"/>
          </a:p>
        </p:txBody>
      </p:sp>
      <p:sp>
        <p:nvSpPr>
          <p:cNvPr id="10" name="Shape 6"/>
          <p:cNvSpPr/>
          <p:nvPr/>
        </p:nvSpPr>
        <p:spPr>
          <a:xfrm>
            <a:off x="5402342" y="3576518"/>
            <a:ext cx="8377595" cy="15240"/>
          </a:xfrm>
          <a:prstGeom prst="roundRect">
            <a:avLst>
              <a:gd name="adj" fmla="val 223256"/>
            </a:avLst>
          </a:prstGeom>
          <a:solidFill>
            <a:srgbClr val="D8D4D4"/>
          </a:solidFill>
          <a:ln/>
        </p:spPr>
      </p:sp>
      <p:pic>
        <p:nvPicPr>
          <p:cNvPr id="11" name="Image 2" descr="preencoded.png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117527" y="3620095"/>
            <a:ext cx="3873698" cy="807958"/>
          </a:xfrm>
          <a:prstGeom prst="rect">
            <a:avLst/>
          </a:prstGeom>
        </p:spPr>
      </p:pic>
      <p:sp>
        <p:nvSpPr>
          <p:cNvPr id="12" name="Text 7"/>
          <p:cNvSpPr/>
          <p:nvPr/>
        </p:nvSpPr>
        <p:spPr>
          <a:xfrm>
            <a:off x="3986093" y="3797260"/>
            <a:ext cx="136446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3</a:t>
            </a:r>
            <a:endParaRPr lang="en-US" sz="2200" dirty="0"/>
          </a:p>
        </p:txBody>
      </p:sp>
      <p:sp>
        <p:nvSpPr>
          <p:cNvPr id="13" name="Text 8"/>
          <p:cNvSpPr/>
          <p:nvPr/>
        </p:nvSpPr>
        <p:spPr>
          <a:xfrm>
            <a:off x="6218039" y="3846909"/>
            <a:ext cx="367224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Цифровая трансформация</a:t>
            </a:r>
            <a:endParaRPr lang="en-US" sz="2200" dirty="0"/>
          </a:p>
        </p:txBody>
      </p:sp>
      <p:sp>
        <p:nvSpPr>
          <p:cNvPr id="14" name="Shape 9"/>
          <p:cNvSpPr/>
          <p:nvPr/>
        </p:nvSpPr>
        <p:spPr>
          <a:xfrm>
            <a:off x="6047899" y="4441150"/>
            <a:ext cx="7732038" cy="15240"/>
          </a:xfrm>
          <a:prstGeom prst="roundRect">
            <a:avLst>
              <a:gd name="adj" fmla="val 223256"/>
            </a:avLst>
          </a:prstGeom>
          <a:solidFill>
            <a:srgbClr val="D8D4D4"/>
          </a:solidFill>
          <a:ln/>
        </p:spPr>
      </p:sp>
      <p:pic>
        <p:nvPicPr>
          <p:cNvPr id="15" name="Image 3" descr="preencoded.png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471970" y="4484727"/>
            <a:ext cx="5164931" cy="807958"/>
          </a:xfrm>
          <a:prstGeom prst="rect">
            <a:avLst/>
          </a:prstGeom>
        </p:spPr>
      </p:pic>
      <p:sp>
        <p:nvSpPr>
          <p:cNvPr id="16" name="Text 10"/>
          <p:cNvSpPr/>
          <p:nvPr/>
        </p:nvSpPr>
        <p:spPr>
          <a:xfrm>
            <a:off x="3979545" y="4661892"/>
            <a:ext cx="149543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4</a:t>
            </a:r>
            <a:endParaRPr lang="en-US" sz="2200" dirty="0"/>
          </a:p>
        </p:txBody>
      </p:sp>
      <p:sp>
        <p:nvSpPr>
          <p:cNvPr id="17" name="Text 11"/>
          <p:cNvSpPr/>
          <p:nvPr/>
        </p:nvSpPr>
        <p:spPr>
          <a:xfrm>
            <a:off x="6863715" y="4711541"/>
            <a:ext cx="454402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Международное сотрудничество</a:t>
            </a:r>
            <a:endParaRPr lang="en-US" sz="2200" dirty="0"/>
          </a:p>
        </p:txBody>
      </p:sp>
      <p:sp>
        <p:nvSpPr>
          <p:cNvPr id="18" name="Shape 12"/>
          <p:cNvSpPr/>
          <p:nvPr/>
        </p:nvSpPr>
        <p:spPr>
          <a:xfrm>
            <a:off x="6693575" y="5305782"/>
            <a:ext cx="7086362" cy="15240"/>
          </a:xfrm>
          <a:prstGeom prst="roundRect">
            <a:avLst>
              <a:gd name="adj" fmla="val 223256"/>
            </a:avLst>
          </a:prstGeom>
          <a:solidFill>
            <a:srgbClr val="D8D4D4"/>
          </a:solidFill>
          <a:ln/>
        </p:spPr>
      </p:sp>
      <p:pic>
        <p:nvPicPr>
          <p:cNvPr id="19" name="Image 4" descr="preencoded.png"/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26294" y="5349359"/>
            <a:ext cx="6456164" cy="807958"/>
          </a:xfrm>
          <a:prstGeom prst="rect">
            <a:avLst/>
          </a:prstGeom>
        </p:spPr>
      </p:pic>
      <p:sp>
        <p:nvSpPr>
          <p:cNvPr id="20" name="Text 13"/>
          <p:cNvSpPr/>
          <p:nvPr/>
        </p:nvSpPr>
        <p:spPr>
          <a:xfrm>
            <a:off x="3986093" y="5526524"/>
            <a:ext cx="136446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5</a:t>
            </a:r>
            <a:endParaRPr lang="en-US" sz="2200" dirty="0"/>
          </a:p>
        </p:txBody>
      </p:sp>
      <p:sp>
        <p:nvSpPr>
          <p:cNvPr id="21" name="Text 14"/>
          <p:cNvSpPr/>
          <p:nvPr/>
        </p:nvSpPr>
        <p:spPr>
          <a:xfrm>
            <a:off x="7509272" y="5576173"/>
            <a:ext cx="4198263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Инклюзивность и доступность</a:t>
            </a:r>
            <a:endParaRPr lang="en-US" sz="2200" dirty="0"/>
          </a:p>
        </p:txBody>
      </p:sp>
      <p:sp>
        <p:nvSpPr>
          <p:cNvPr id="22" name="Text 15"/>
          <p:cNvSpPr/>
          <p:nvPr/>
        </p:nvSpPr>
        <p:spPr>
          <a:xfrm>
            <a:off x="568976" y="6610945"/>
            <a:ext cx="13880592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Эти направления призваны сделать сельскохозяйственное, биоресурсное и ветеринарное образование более современным и соответствующим требованиям отрасли, подготовив специалистов к решению текущих и будущих вызовов.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1133856" y="458985"/>
            <a:ext cx="12509098" cy="62936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400"/>
              </a:lnSpc>
              <a:buNone/>
            </a:pPr>
            <a:r>
              <a:rPr lang="en-US" sz="4300" b="1" dirty="0">
                <a:solidFill>
                  <a:srgbClr val="0070C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Инновационная модель развития</a:t>
            </a:r>
            <a:endParaRPr lang="en-US" sz="4300" b="1" dirty="0">
              <a:solidFill>
                <a:srgbClr val="0070C0"/>
              </a:solidFill>
            </a:endParaRPr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33856" y="2002274"/>
            <a:ext cx="1104424" cy="176712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4000952" y="2002274"/>
            <a:ext cx="5200412" cy="3450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Опережающие научные исследования</a:t>
            </a:r>
            <a:endParaRPr lang="en-US" sz="3200" b="1" dirty="0"/>
          </a:p>
        </p:txBody>
      </p:sp>
      <p:sp>
        <p:nvSpPr>
          <p:cNvPr id="6" name="Text 2"/>
          <p:cNvSpPr/>
          <p:nvPr/>
        </p:nvSpPr>
        <p:spPr>
          <a:xfrm>
            <a:off x="4000952" y="2555319"/>
            <a:ext cx="10172248" cy="70675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Ориентация на опережающие научные исследования и их влияние на содержание учебного процесса.</a:t>
            </a:r>
            <a:endParaRPr lang="en-US" sz="28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33856" y="4087058"/>
            <a:ext cx="1104424" cy="1767126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4000952" y="4030146"/>
            <a:ext cx="5326380" cy="3450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Интеграция с научными учреждениями</a:t>
            </a:r>
            <a:endParaRPr lang="en-US" sz="3200" b="1" dirty="0"/>
          </a:p>
        </p:txBody>
      </p:sp>
      <p:sp>
        <p:nvSpPr>
          <p:cNvPr id="9" name="Text 4"/>
          <p:cNvSpPr/>
          <p:nvPr/>
        </p:nvSpPr>
        <p:spPr>
          <a:xfrm>
            <a:off x="4000952" y="4617243"/>
            <a:ext cx="10172248" cy="70675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Развитие интеграции с образовательными и научно-исследовательскими учреждениями региона.</a:t>
            </a:r>
            <a:endParaRPr lang="en-US" sz="28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33856" y="6286166"/>
            <a:ext cx="1104424" cy="1767126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4000952" y="6247567"/>
            <a:ext cx="4297799" cy="3450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Фундаментальное образование</a:t>
            </a:r>
            <a:endParaRPr lang="en-US" sz="3200" b="1" dirty="0"/>
          </a:p>
        </p:txBody>
      </p:sp>
      <p:sp>
        <p:nvSpPr>
          <p:cNvPr id="12" name="Text 6"/>
          <p:cNvSpPr/>
          <p:nvPr/>
        </p:nvSpPr>
        <p:spPr>
          <a:xfrm>
            <a:off x="4000952" y="6905982"/>
            <a:ext cx="10172248" cy="70675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Приоритет фундаментального образования с гибкой адаптацией к меняющимся потребностям.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27829" y="431006"/>
            <a:ext cx="12878443" cy="49910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100"/>
              </a:lnSpc>
              <a:buNone/>
            </a:pPr>
            <a:r>
              <a:rPr lang="en-US" sz="4050" b="1" dirty="0">
                <a:solidFill>
                  <a:srgbClr val="0070C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Совершенствование образовательных программ</a:t>
            </a:r>
            <a:endParaRPr lang="en-US" sz="4050" b="1" dirty="0">
              <a:solidFill>
                <a:srgbClr val="0070C0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727829" y="1869924"/>
            <a:ext cx="467797" cy="467797"/>
          </a:xfrm>
          <a:prstGeom prst="roundRect">
            <a:avLst>
              <a:gd name="adj" fmla="val 6668"/>
            </a:avLst>
          </a:prstGeom>
          <a:solidFill>
            <a:srgbClr val="F2EEEE"/>
          </a:solidFill>
          <a:ln/>
        </p:spPr>
      </p:sp>
      <p:sp>
        <p:nvSpPr>
          <p:cNvPr id="5" name="Text 2"/>
          <p:cNvSpPr/>
          <p:nvPr/>
        </p:nvSpPr>
        <p:spPr>
          <a:xfrm>
            <a:off x="905947" y="1929503"/>
            <a:ext cx="111562" cy="311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sz="245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1</a:t>
            </a:r>
            <a:endParaRPr lang="en-US" sz="2450" dirty="0"/>
          </a:p>
        </p:txBody>
      </p:sp>
      <p:sp>
        <p:nvSpPr>
          <p:cNvPr id="6" name="Text 3"/>
          <p:cNvSpPr/>
          <p:nvPr/>
        </p:nvSpPr>
        <p:spPr>
          <a:xfrm>
            <a:off x="1904275" y="1865423"/>
            <a:ext cx="5447501" cy="9744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en-US" sz="28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Соответствие ГОСО и требованиям работодателей</a:t>
            </a:r>
            <a:endParaRPr lang="en-US" sz="2800" b="1" dirty="0"/>
          </a:p>
        </p:txBody>
      </p:sp>
      <p:sp>
        <p:nvSpPr>
          <p:cNvPr id="7" name="Text 4"/>
          <p:cNvSpPr/>
          <p:nvPr/>
        </p:nvSpPr>
        <p:spPr>
          <a:xfrm>
            <a:off x="1904275" y="2801421"/>
            <a:ext cx="4920448" cy="14643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20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Образовательные программы должны полностью соответствовать ГОСО и современным требованиям науки и работодателей.</a:t>
            </a:r>
            <a:endParaRPr lang="en-US" sz="2000" dirty="0"/>
          </a:p>
        </p:txBody>
      </p:sp>
      <p:sp>
        <p:nvSpPr>
          <p:cNvPr id="8" name="Shape 5"/>
          <p:cNvSpPr/>
          <p:nvPr/>
        </p:nvSpPr>
        <p:spPr>
          <a:xfrm>
            <a:off x="8493681" y="1856351"/>
            <a:ext cx="467797" cy="467797"/>
          </a:xfrm>
          <a:prstGeom prst="roundRect">
            <a:avLst>
              <a:gd name="adj" fmla="val 0"/>
            </a:avLst>
          </a:prstGeom>
          <a:solidFill>
            <a:srgbClr val="F2EEEE"/>
          </a:solidFill>
          <a:ln/>
        </p:spPr>
      </p:sp>
      <p:sp>
        <p:nvSpPr>
          <p:cNvPr id="9" name="Text 6"/>
          <p:cNvSpPr/>
          <p:nvPr/>
        </p:nvSpPr>
        <p:spPr>
          <a:xfrm>
            <a:off x="8618006" y="1856351"/>
            <a:ext cx="154781" cy="311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sz="245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2</a:t>
            </a:r>
            <a:endParaRPr lang="en-US" sz="2450" dirty="0"/>
          </a:p>
        </p:txBody>
      </p:sp>
      <p:sp>
        <p:nvSpPr>
          <p:cNvPr id="10" name="Text 7"/>
          <p:cNvSpPr/>
          <p:nvPr/>
        </p:nvSpPr>
        <p:spPr>
          <a:xfrm>
            <a:off x="9420940" y="1882973"/>
            <a:ext cx="4185332" cy="32480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en-US" sz="28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Ежегодное обновление</a:t>
            </a:r>
            <a:endParaRPr lang="en-US" sz="2800" b="1" dirty="0"/>
          </a:p>
        </p:txBody>
      </p:sp>
      <p:sp>
        <p:nvSpPr>
          <p:cNvPr id="11" name="Text 8"/>
          <p:cNvSpPr/>
          <p:nvPr/>
        </p:nvSpPr>
        <p:spPr>
          <a:xfrm>
            <a:off x="9420940" y="2416242"/>
            <a:ext cx="4715684" cy="16638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20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Осуществляется ежегодное обновление программ в связи с изменениями потребностей в компетенциях выпускника.</a:t>
            </a:r>
            <a:endParaRPr lang="en-US" sz="2000" dirty="0"/>
          </a:p>
        </p:txBody>
      </p:sp>
      <p:sp>
        <p:nvSpPr>
          <p:cNvPr id="12" name="Shape 9"/>
          <p:cNvSpPr/>
          <p:nvPr/>
        </p:nvSpPr>
        <p:spPr>
          <a:xfrm>
            <a:off x="727829" y="5005054"/>
            <a:ext cx="467797" cy="467797"/>
          </a:xfrm>
          <a:prstGeom prst="roundRect">
            <a:avLst>
              <a:gd name="adj" fmla="val 6668"/>
            </a:avLst>
          </a:prstGeom>
          <a:solidFill>
            <a:srgbClr val="F2EEEE"/>
          </a:solidFill>
          <a:ln/>
        </p:spPr>
      </p:sp>
      <p:sp>
        <p:nvSpPr>
          <p:cNvPr id="13" name="Text 10"/>
          <p:cNvSpPr/>
          <p:nvPr/>
        </p:nvSpPr>
        <p:spPr>
          <a:xfrm>
            <a:off x="886658" y="5082921"/>
            <a:ext cx="150138" cy="311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sz="245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3</a:t>
            </a:r>
            <a:endParaRPr lang="en-US" sz="2450" dirty="0"/>
          </a:p>
        </p:txBody>
      </p:sp>
      <p:sp>
        <p:nvSpPr>
          <p:cNvPr id="14" name="Text 11"/>
          <p:cNvSpPr/>
          <p:nvPr/>
        </p:nvSpPr>
        <p:spPr>
          <a:xfrm>
            <a:off x="1904275" y="4715685"/>
            <a:ext cx="4060746" cy="32480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en-US" sz="28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Взаимосвязь теории и практики</a:t>
            </a:r>
            <a:endParaRPr lang="en-US" sz="2800" b="1" dirty="0"/>
          </a:p>
        </p:txBody>
      </p:sp>
      <p:sp>
        <p:nvSpPr>
          <p:cNvPr id="15" name="Text 12"/>
          <p:cNvSpPr/>
          <p:nvPr/>
        </p:nvSpPr>
        <p:spPr>
          <a:xfrm>
            <a:off x="1714917" y="5399556"/>
            <a:ext cx="7012662" cy="72692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20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Программы должны сочетать взаимосвязь теоретического, практического и дуального обучения.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695063" y="194253"/>
            <a:ext cx="13217390" cy="8843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000"/>
              </a:lnSpc>
              <a:buNone/>
            </a:pPr>
            <a:r>
              <a:rPr lang="en-US" sz="4000" b="1" dirty="0">
                <a:solidFill>
                  <a:srgbClr val="0070C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Модернизация образовательной системы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292608" y="1078650"/>
            <a:ext cx="6593158" cy="3736156"/>
          </a:xfrm>
          <a:prstGeom prst="roundRect">
            <a:avLst>
              <a:gd name="adj" fmla="val 982"/>
            </a:avLst>
          </a:prstGeom>
          <a:solidFill>
            <a:srgbClr val="F2EEEE"/>
          </a:solidFill>
          <a:ln/>
        </p:spPr>
      </p:sp>
      <p:sp>
        <p:nvSpPr>
          <p:cNvPr id="6" name="Text 3"/>
          <p:cNvSpPr/>
          <p:nvPr/>
        </p:nvSpPr>
        <p:spPr>
          <a:xfrm>
            <a:off x="553747" y="1217427"/>
            <a:ext cx="6034541" cy="136075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Формирование системы постоянного мониторинга текущих и перспективных потребностей рынка труда в специалистах.</a:t>
            </a:r>
            <a:endParaRPr lang="en-US" sz="2400" dirty="0"/>
          </a:p>
        </p:txBody>
      </p:sp>
      <p:sp>
        <p:nvSpPr>
          <p:cNvPr id="7" name="Shape 4"/>
          <p:cNvSpPr/>
          <p:nvPr/>
        </p:nvSpPr>
        <p:spPr>
          <a:xfrm>
            <a:off x="7367205" y="1114331"/>
            <a:ext cx="6821424" cy="3700475"/>
          </a:xfrm>
          <a:prstGeom prst="roundRect">
            <a:avLst>
              <a:gd name="adj" fmla="val 982"/>
            </a:avLst>
          </a:prstGeom>
          <a:solidFill>
            <a:srgbClr val="F2EEEE"/>
          </a:solidFill>
          <a:ln/>
        </p:spPr>
      </p:sp>
      <p:sp>
        <p:nvSpPr>
          <p:cNvPr id="8" name="Text 5"/>
          <p:cNvSpPr/>
          <p:nvPr/>
        </p:nvSpPr>
        <p:spPr>
          <a:xfrm>
            <a:off x="7637870" y="2828257"/>
            <a:ext cx="6407313" cy="9615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500"/>
              </a:lnSpc>
            </a:pPr>
            <a:r>
              <a:rPr lang="ru-RU" sz="2400" dirty="0">
                <a:cs typeface="Heebo" panose="020B0604020202020204" charset="-79"/>
              </a:rPr>
              <a:t>С</a:t>
            </a:r>
            <a:r>
              <a:rPr lang="ru-RU" sz="2400" dirty="0" smtClean="0">
                <a:cs typeface="Heebo" panose="020B0604020202020204" charset="-79"/>
              </a:rPr>
              <a:t>овершенствование </a:t>
            </a:r>
            <a:r>
              <a:rPr lang="ru-RU" sz="2400" dirty="0">
                <a:cs typeface="Heebo" panose="020B0604020202020204" charset="-79"/>
              </a:rPr>
              <a:t>системы содействия трудоустройству выпускников, развитие целевой контрактной </a:t>
            </a:r>
            <a:r>
              <a:rPr lang="ru-RU" sz="2400" dirty="0" smtClean="0">
                <a:cs typeface="Heebo" panose="020B0604020202020204" charset="-79"/>
              </a:rPr>
              <a:t>подготовки.</a:t>
            </a:r>
            <a:endParaRPr lang="en-US" sz="3200" dirty="0">
              <a:latin typeface="Heebo" panose="020B0604020202020204" charset="-79"/>
              <a:cs typeface="Heebo" panose="020B0604020202020204" charset="-79"/>
            </a:endParaRPr>
          </a:p>
        </p:txBody>
      </p:sp>
      <p:sp>
        <p:nvSpPr>
          <p:cNvPr id="9" name="Text 6"/>
          <p:cNvSpPr/>
          <p:nvPr/>
        </p:nvSpPr>
        <p:spPr>
          <a:xfrm>
            <a:off x="7637870" y="1282308"/>
            <a:ext cx="6407313" cy="12958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Планомерное расширение магистратуры и докторантуры, создание новых программ, в том числе совместных с зарубежными центрами.</a:t>
            </a:r>
            <a:endParaRPr lang="en-US" sz="2400" dirty="0"/>
          </a:p>
        </p:txBody>
      </p:sp>
      <p:sp>
        <p:nvSpPr>
          <p:cNvPr id="10" name="Shape 7"/>
          <p:cNvSpPr/>
          <p:nvPr/>
        </p:nvSpPr>
        <p:spPr>
          <a:xfrm>
            <a:off x="7173021" y="5064883"/>
            <a:ext cx="7292787" cy="3154673"/>
          </a:xfrm>
          <a:prstGeom prst="roundRect">
            <a:avLst>
              <a:gd name="adj" fmla="val 1674"/>
            </a:avLst>
          </a:prstGeom>
          <a:solidFill>
            <a:srgbClr val="F2EEEE"/>
          </a:solidFill>
          <a:ln/>
        </p:spPr>
      </p:sp>
      <p:sp>
        <p:nvSpPr>
          <p:cNvPr id="11" name="Text 8"/>
          <p:cNvSpPr/>
          <p:nvPr/>
        </p:nvSpPr>
        <p:spPr>
          <a:xfrm>
            <a:off x="7430814" y="5248656"/>
            <a:ext cx="6821423" cy="10465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kk-KZ" sz="2400" dirty="0" smtClean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Интеграция учебного процесса с научно-</a:t>
            </a:r>
          </a:p>
          <a:p>
            <a:pPr marL="0" indent="0">
              <a:lnSpc>
                <a:spcPts val="2500"/>
              </a:lnSpc>
              <a:buNone/>
            </a:pPr>
            <a:r>
              <a:rPr lang="kk-KZ" sz="2400" dirty="0" smtClean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исследовательской  деятельностью и внедре-</a:t>
            </a:r>
          </a:p>
          <a:p>
            <a:pPr marL="0" indent="0">
              <a:lnSpc>
                <a:spcPts val="2500"/>
              </a:lnSpc>
              <a:buNone/>
            </a:pPr>
            <a:r>
              <a:rPr lang="kk-KZ" sz="2400" dirty="0" smtClean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ние в учебный процесс современных технологий</a:t>
            </a:r>
            <a:endParaRPr lang="en-US" sz="2400" dirty="0"/>
          </a:p>
        </p:txBody>
      </p:sp>
      <p:sp>
        <p:nvSpPr>
          <p:cNvPr id="12" name="Text 9"/>
          <p:cNvSpPr/>
          <p:nvPr/>
        </p:nvSpPr>
        <p:spPr>
          <a:xfrm>
            <a:off x="7481854" y="6477962"/>
            <a:ext cx="6455663" cy="66426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kk-KZ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Повышение квалификации и оптимизация процесов ротации педагогических кадров</a:t>
            </a:r>
            <a:r>
              <a:rPr lang="en-US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.</a:t>
            </a:r>
            <a:endParaRPr lang="en-US" sz="2400" dirty="0"/>
          </a:p>
        </p:txBody>
      </p:sp>
      <p:sp>
        <p:nvSpPr>
          <p:cNvPr id="13" name="Shape 7"/>
          <p:cNvSpPr/>
          <p:nvPr/>
        </p:nvSpPr>
        <p:spPr>
          <a:xfrm>
            <a:off x="338328" y="5248656"/>
            <a:ext cx="6547438" cy="2688336"/>
          </a:xfrm>
          <a:prstGeom prst="roundRect">
            <a:avLst>
              <a:gd name="adj" fmla="val 1674"/>
            </a:avLst>
          </a:prstGeom>
          <a:solidFill>
            <a:srgbClr val="F2EEEE"/>
          </a:solidFill>
          <a:ln/>
        </p:spPr>
      </p:sp>
      <p:sp>
        <p:nvSpPr>
          <p:cNvPr id="15" name="Text 9"/>
          <p:cNvSpPr/>
          <p:nvPr/>
        </p:nvSpPr>
        <p:spPr>
          <a:xfrm>
            <a:off x="594776" y="5398499"/>
            <a:ext cx="6034542" cy="98440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Формирование системы непрерывного образования с предоставлением полного спектра образовательных услуг различного уровня.</a:t>
            </a:r>
            <a:endParaRPr lang="en-US" sz="2400" dirty="0"/>
          </a:p>
        </p:txBody>
      </p:sp>
      <p:sp>
        <p:nvSpPr>
          <p:cNvPr id="16" name="Text 3"/>
          <p:cNvSpPr/>
          <p:nvPr/>
        </p:nvSpPr>
        <p:spPr>
          <a:xfrm>
            <a:off x="594776" y="2810983"/>
            <a:ext cx="6034542" cy="95455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en-US" sz="2400" dirty="0" err="1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Формирование</a:t>
            </a:r>
            <a:r>
              <a:rPr lang="en-US" sz="24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 </a:t>
            </a:r>
            <a:r>
              <a:rPr lang="en-US" sz="2400" dirty="0" err="1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систем</a:t>
            </a:r>
            <a:r>
              <a:rPr lang="kk-KZ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ы обратной связи с потребителями образовательных услуг</a:t>
            </a:r>
            <a:r>
              <a:rPr lang="en-US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.</a:t>
            </a:r>
            <a:endParaRPr lang="en-US" sz="2400" dirty="0"/>
          </a:p>
        </p:txBody>
      </p:sp>
      <p:sp>
        <p:nvSpPr>
          <p:cNvPr id="17" name="Text 3"/>
          <p:cNvSpPr/>
          <p:nvPr/>
        </p:nvSpPr>
        <p:spPr>
          <a:xfrm>
            <a:off x="553747" y="3881158"/>
            <a:ext cx="6318340" cy="7403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kk-KZ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Тесная связь учебного процесса с производством (дуальное обучение)</a:t>
            </a:r>
            <a:endParaRPr lang="en-US" sz="2400" dirty="0"/>
          </a:p>
        </p:txBody>
      </p:sp>
      <p:sp>
        <p:nvSpPr>
          <p:cNvPr id="18" name="Text 6"/>
          <p:cNvSpPr/>
          <p:nvPr/>
        </p:nvSpPr>
        <p:spPr>
          <a:xfrm>
            <a:off x="7637870" y="3952784"/>
            <a:ext cx="6407313" cy="12958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kk-KZ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Формирование дополнительной работы с контингентом обучающихся</a:t>
            </a:r>
            <a:r>
              <a:rPr lang="en-US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.</a:t>
            </a:r>
            <a:endParaRPr lang="en-US" sz="2400" dirty="0"/>
          </a:p>
        </p:txBody>
      </p:sp>
      <p:sp>
        <p:nvSpPr>
          <p:cNvPr id="19" name="Text 6"/>
          <p:cNvSpPr/>
          <p:nvPr/>
        </p:nvSpPr>
        <p:spPr>
          <a:xfrm>
            <a:off x="509260" y="6923684"/>
            <a:ext cx="6407313" cy="12958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kk-KZ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Формирование сети базовых предприятий региона для создания непрерывной цепочки</a:t>
            </a:r>
            <a:r>
              <a:rPr lang="en-US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.</a:t>
            </a:r>
            <a:endParaRPr lang="en-US" sz="2400" dirty="0"/>
          </a:p>
        </p:txBody>
      </p:sp>
      <p:sp>
        <p:nvSpPr>
          <p:cNvPr id="20" name="Text 9"/>
          <p:cNvSpPr/>
          <p:nvPr/>
        </p:nvSpPr>
        <p:spPr>
          <a:xfrm>
            <a:off x="7430814" y="7338292"/>
            <a:ext cx="6821423" cy="66426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550"/>
              </a:lnSpc>
              <a:buNone/>
            </a:pPr>
            <a:r>
              <a:rPr lang="kk-KZ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Повышение качества методического и информа-ционного обеспечения учебного процесса</a:t>
            </a:r>
            <a:r>
              <a:rPr lang="en-US" sz="2400" dirty="0" smtClean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676656" y="606267"/>
            <a:ext cx="13182100" cy="90142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400"/>
              </a:lnSpc>
              <a:buNone/>
            </a:pPr>
            <a:r>
              <a:rPr lang="en-US" sz="4300" b="1" dirty="0">
                <a:solidFill>
                  <a:srgbClr val="0070C0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Интеграция учебного процесса с наукой</a:t>
            </a:r>
            <a:endParaRPr lang="en-US" sz="4300" b="1" dirty="0">
              <a:solidFill>
                <a:srgbClr val="0070C0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995601" y="2314932"/>
            <a:ext cx="30480" cy="5309949"/>
          </a:xfrm>
          <a:prstGeom prst="roundRect">
            <a:avLst>
              <a:gd name="adj" fmla="val 108513"/>
            </a:avLst>
          </a:prstGeom>
          <a:solidFill>
            <a:srgbClr val="D8D4D4"/>
          </a:solidFill>
          <a:ln/>
        </p:spPr>
      </p:sp>
      <p:sp>
        <p:nvSpPr>
          <p:cNvPr id="5" name="Shape 2"/>
          <p:cNvSpPr/>
          <p:nvPr/>
        </p:nvSpPr>
        <p:spPr>
          <a:xfrm>
            <a:off x="1228368" y="2795707"/>
            <a:ext cx="771644" cy="30480"/>
          </a:xfrm>
          <a:prstGeom prst="roundRect">
            <a:avLst>
              <a:gd name="adj" fmla="val 108513"/>
            </a:avLst>
          </a:prstGeom>
          <a:solidFill>
            <a:srgbClr val="D8D4D4"/>
          </a:solidFill>
          <a:ln/>
        </p:spPr>
      </p:sp>
      <p:sp>
        <p:nvSpPr>
          <p:cNvPr id="6" name="Shape 3"/>
          <p:cNvSpPr/>
          <p:nvPr/>
        </p:nvSpPr>
        <p:spPr>
          <a:xfrm>
            <a:off x="762833" y="2562939"/>
            <a:ext cx="496014" cy="496014"/>
          </a:xfrm>
          <a:prstGeom prst="roundRect">
            <a:avLst>
              <a:gd name="adj" fmla="val 6668"/>
            </a:avLst>
          </a:prstGeom>
          <a:solidFill>
            <a:srgbClr val="F2EEEE"/>
          </a:solidFill>
          <a:ln/>
        </p:spPr>
      </p:sp>
      <p:sp>
        <p:nvSpPr>
          <p:cNvPr id="7" name="Text 4"/>
          <p:cNvSpPr/>
          <p:nvPr/>
        </p:nvSpPr>
        <p:spPr>
          <a:xfrm>
            <a:off x="933379" y="2645569"/>
            <a:ext cx="118229" cy="3307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1</a:t>
            </a:r>
            <a:endParaRPr lang="en-US" sz="2600" dirty="0"/>
          </a:p>
        </p:txBody>
      </p:sp>
      <p:sp>
        <p:nvSpPr>
          <p:cNvPr id="8" name="Text 5"/>
          <p:cNvSpPr/>
          <p:nvPr/>
        </p:nvSpPr>
        <p:spPr>
          <a:xfrm>
            <a:off x="2369796" y="2588276"/>
            <a:ext cx="4999434" cy="3444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Внедрение современных технологий</a:t>
            </a:r>
            <a:endParaRPr lang="en-US" sz="3200" b="1" dirty="0"/>
          </a:p>
        </p:txBody>
      </p:sp>
      <p:sp>
        <p:nvSpPr>
          <p:cNvPr id="9" name="Text 6"/>
          <p:cNvSpPr/>
          <p:nvPr/>
        </p:nvSpPr>
        <p:spPr>
          <a:xfrm>
            <a:off x="2369796" y="3065002"/>
            <a:ext cx="11913132" cy="7055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Внедрение в учебный процесс современных образовательных технологий.</a:t>
            </a:r>
            <a:endParaRPr lang="en-US" sz="2800" dirty="0"/>
          </a:p>
        </p:txBody>
      </p:sp>
      <p:sp>
        <p:nvSpPr>
          <p:cNvPr id="10" name="Shape 7"/>
          <p:cNvSpPr/>
          <p:nvPr/>
        </p:nvSpPr>
        <p:spPr>
          <a:xfrm>
            <a:off x="1228368" y="4639151"/>
            <a:ext cx="771644" cy="30480"/>
          </a:xfrm>
          <a:prstGeom prst="roundRect">
            <a:avLst>
              <a:gd name="adj" fmla="val 108513"/>
            </a:avLst>
          </a:prstGeom>
          <a:solidFill>
            <a:srgbClr val="D8D4D4"/>
          </a:solidFill>
          <a:ln/>
        </p:spPr>
      </p:sp>
      <p:sp>
        <p:nvSpPr>
          <p:cNvPr id="11" name="Shape 8"/>
          <p:cNvSpPr/>
          <p:nvPr/>
        </p:nvSpPr>
        <p:spPr>
          <a:xfrm>
            <a:off x="762833" y="4406384"/>
            <a:ext cx="496014" cy="496014"/>
          </a:xfrm>
          <a:prstGeom prst="roundRect">
            <a:avLst>
              <a:gd name="adj" fmla="val 6668"/>
            </a:avLst>
          </a:prstGeom>
          <a:solidFill>
            <a:srgbClr val="F2EEEE"/>
          </a:solidFill>
          <a:ln/>
        </p:spPr>
      </p:sp>
      <p:sp>
        <p:nvSpPr>
          <p:cNvPr id="12" name="Text 9"/>
          <p:cNvSpPr/>
          <p:nvPr/>
        </p:nvSpPr>
        <p:spPr>
          <a:xfrm>
            <a:off x="910519" y="4489013"/>
            <a:ext cx="164068" cy="3307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2</a:t>
            </a:r>
            <a:endParaRPr lang="en-US" sz="2600" dirty="0"/>
          </a:p>
        </p:txBody>
      </p:sp>
      <p:sp>
        <p:nvSpPr>
          <p:cNvPr id="13" name="Text 10"/>
          <p:cNvSpPr/>
          <p:nvPr/>
        </p:nvSpPr>
        <p:spPr>
          <a:xfrm>
            <a:off x="2369796" y="4431721"/>
            <a:ext cx="3603188" cy="3444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Адаптация учебных курсов</a:t>
            </a:r>
            <a:endParaRPr lang="en-US" sz="3200" b="1" dirty="0"/>
          </a:p>
        </p:txBody>
      </p:sp>
      <p:sp>
        <p:nvSpPr>
          <p:cNvPr id="14" name="Text 11"/>
          <p:cNvSpPr/>
          <p:nvPr/>
        </p:nvSpPr>
        <p:spPr>
          <a:xfrm>
            <a:off x="2369796" y="4908447"/>
            <a:ext cx="11913132" cy="7055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Максимальная адаптация перечня и содержания учебных курсов к требованиям рынка труда.</a:t>
            </a:r>
            <a:endParaRPr lang="en-US" sz="2800" dirty="0"/>
          </a:p>
        </p:txBody>
      </p:sp>
      <p:sp>
        <p:nvSpPr>
          <p:cNvPr id="15" name="Shape 12"/>
          <p:cNvSpPr/>
          <p:nvPr/>
        </p:nvSpPr>
        <p:spPr>
          <a:xfrm>
            <a:off x="1228368" y="6482596"/>
            <a:ext cx="771644" cy="30480"/>
          </a:xfrm>
          <a:prstGeom prst="roundRect">
            <a:avLst>
              <a:gd name="adj" fmla="val 108513"/>
            </a:avLst>
          </a:prstGeom>
          <a:solidFill>
            <a:srgbClr val="D8D4D4"/>
          </a:solidFill>
          <a:ln/>
        </p:spPr>
      </p:sp>
      <p:sp>
        <p:nvSpPr>
          <p:cNvPr id="16" name="Shape 13"/>
          <p:cNvSpPr/>
          <p:nvPr/>
        </p:nvSpPr>
        <p:spPr>
          <a:xfrm>
            <a:off x="744545" y="6249829"/>
            <a:ext cx="496014" cy="496014"/>
          </a:xfrm>
          <a:prstGeom prst="roundRect">
            <a:avLst>
              <a:gd name="adj" fmla="val 6668"/>
            </a:avLst>
          </a:prstGeom>
          <a:solidFill>
            <a:srgbClr val="F2EEEE"/>
          </a:solidFill>
          <a:ln/>
        </p:spPr>
      </p:sp>
      <p:sp>
        <p:nvSpPr>
          <p:cNvPr id="17" name="Text 14"/>
          <p:cNvSpPr/>
          <p:nvPr/>
        </p:nvSpPr>
        <p:spPr>
          <a:xfrm>
            <a:off x="931188" y="6332458"/>
            <a:ext cx="159187" cy="3307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3</a:t>
            </a:r>
            <a:endParaRPr lang="en-US" sz="2600" dirty="0"/>
          </a:p>
        </p:txBody>
      </p:sp>
      <p:sp>
        <p:nvSpPr>
          <p:cNvPr id="18" name="Text 15"/>
          <p:cNvSpPr/>
          <p:nvPr/>
        </p:nvSpPr>
        <p:spPr>
          <a:xfrm>
            <a:off x="2369796" y="6275165"/>
            <a:ext cx="3100388" cy="3444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3200" b="1" dirty="0">
                <a:solidFill>
                  <a:srgbClr val="4C4C4D"/>
                </a:solidFill>
                <a:latin typeface="Crimson Pro Semi Bold" pitchFamily="34" charset="0"/>
                <a:ea typeface="Crimson Pro Semi Bold" pitchFamily="34" charset="-122"/>
                <a:cs typeface="Crimson Pro Semi Bold" pitchFamily="34" charset="-120"/>
              </a:rPr>
              <a:t>Связь с производством</a:t>
            </a:r>
            <a:endParaRPr lang="en-US" sz="3200" b="1" dirty="0"/>
          </a:p>
        </p:txBody>
      </p:sp>
      <p:sp>
        <p:nvSpPr>
          <p:cNvPr id="19" name="Text 16"/>
          <p:cNvSpPr/>
          <p:nvPr/>
        </p:nvSpPr>
        <p:spPr>
          <a:xfrm>
            <a:off x="2369796" y="6751892"/>
            <a:ext cx="11913132" cy="7055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800" dirty="0">
                <a:solidFill>
                  <a:srgbClr val="4C4C4D"/>
                </a:solidFill>
                <a:latin typeface="Heebo" pitchFamily="34" charset="0"/>
                <a:ea typeface="Heebo" pitchFamily="34" charset="-122"/>
                <a:cs typeface="Heebo" pitchFamily="34" charset="-120"/>
              </a:rPr>
              <a:t>Максимально тесная связь учебного процесса с производством (дуальное обучение).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870</Words>
  <Application>Microsoft Office PowerPoint</Application>
  <PresentationFormat>Произвольный</PresentationFormat>
  <Paragraphs>176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Heebo</vt:lpstr>
      <vt:lpstr>Crimson Pro Semi Bold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01</cp:lastModifiedBy>
  <cp:revision>13</cp:revision>
  <cp:lastPrinted>2024-12-18T05:17:20Z</cp:lastPrinted>
  <dcterms:created xsi:type="dcterms:W3CDTF">2024-12-18T04:45:34Z</dcterms:created>
  <dcterms:modified xsi:type="dcterms:W3CDTF">2024-12-19T08:38:35Z</dcterms:modified>
</cp:coreProperties>
</file>