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1"/>
  </p:sldMasterIdLst>
  <p:sldIdLst>
    <p:sldId id="256" r:id="rId2"/>
    <p:sldId id="257" r:id="rId3"/>
    <p:sldId id="258" r:id="rId4"/>
    <p:sldId id="259" r:id="rId5"/>
    <p:sldId id="260" r:id="rId6"/>
    <p:sldId id="261" r:id="rId7"/>
    <p:sldId id="262" r:id="rId8"/>
    <p:sldId id="263" r:id="rId9"/>
    <p:sldId id="265" r:id="rId10"/>
    <p:sldId id="264"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02" y="9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ru-RU" smtClean="0"/>
              <a:t>Образец заголовка</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409E601-3B26-4F06-AD47-8B2D9D87328B}" type="datetimeFigureOut">
              <a:rPr lang="ru-RU" smtClean="0"/>
              <a:t>05.01.2025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3264630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409E601-3B26-4F06-AD47-8B2D9D87328B}" type="datetimeFigureOut">
              <a:rPr lang="ru-RU" smtClean="0"/>
              <a:t>05.01.2025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2114338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838200" y="6422854"/>
            <a:ext cx="2743196" cy="365125"/>
          </a:xfrm>
        </p:spPr>
        <p:txBody>
          <a:bodyPr/>
          <a:lstStyle/>
          <a:p>
            <a:fld id="{C409E601-3B26-4F06-AD47-8B2D9D87328B}" type="datetimeFigureOut">
              <a:rPr lang="ru-RU" smtClean="0"/>
              <a:t>05.01.2025</a:t>
            </a:fld>
            <a:endParaRPr lang="ru-RU"/>
          </a:p>
        </p:txBody>
      </p:sp>
      <p:sp>
        <p:nvSpPr>
          <p:cNvPr id="5" name="Footer Placeholder 4"/>
          <p:cNvSpPr>
            <a:spLocks noGrp="1"/>
          </p:cNvSpPr>
          <p:nvPr>
            <p:ph type="ftr" sz="quarter" idx="11"/>
          </p:nvPr>
        </p:nvSpPr>
        <p:spPr>
          <a:xfrm>
            <a:off x="3776135" y="6422854"/>
            <a:ext cx="4279669" cy="365125"/>
          </a:xfrm>
        </p:spPr>
        <p:txBody>
          <a:bodyPr/>
          <a:lstStyle/>
          <a:p>
            <a:endParaRPr lang="ru-RU"/>
          </a:p>
        </p:txBody>
      </p:sp>
      <p:sp>
        <p:nvSpPr>
          <p:cNvPr id="6" name="Slide Number Placeholder 5"/>
          <p:cNvSpPr>
            <a:spLocks noGrp="1"/>
          </p:cNvSpPr>
          <p:nvPr>
            <p:ph type="sldNum" sz="quarter" idx="12"/>
          </p:nvPr>
        </p:nvSpPr>
        <p:spPr>
          <a:xfrm>
            <a:off x="8073048" y="6422854"/>
            <a:ext cx="879759" cy="365125"/>
          </a:xfrm>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1731695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409E601-3B26-4F06-AD47-8B2D9D87328B}" type="datetimeFigureOut">
              <a:rPr lang="ru-RU" smtClean="0"/>
              <a:t>05.01.2025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80376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solidFill>
                  <a:schemeClr val="tx2"/>
                </a:solidFill>
              </a:defRPr>
            </a:lvl1pPr>
          </a:lstStyle>
          <a:p>
            <a:fld id="{C409E601-3B26-4F06-AD47-8B2D9D87328B}" type="datetimeFigureOut">
              <a:rPr lang="ru-RU" smtClean="0"/>
              <a:t>05.01.2025</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119EA7B8-E814-4702-9821-E3D8C7E911DA}" type="slidenum">
              <a:rPr lang="ru-RU" smtClean="0"/>
              <a:t>‹#›</a:t>
            </a:fld>
            <a:endParaRPr lang="ru-RU"/>
          </a:p>
        </p:txBody>
      </p:sp>
    </p:spTree>
    <p:extLst>
      <p:ext uri="{BB962C8B-B14F-4D97-AF65-F5344CB8AC3E}">
        <p14:creationId xmlns:p14="http://schemas.microsoft.com/office/powerpoint/2010/main" val="200314534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409E601-3B26-4F06-AD47-8B2D9D87328B}" type="datetimeFigureOut">
              <a:rPr lang="ru-RU" smtClean="0"/>
              <a:t>05.01.2025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4221439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409E601-3B26-4F06-AD47-8B2D9D87328B}" type="datetimeFigureOut">
              <a:rPr lang="ru-RU" smtClean="0"/>
              <a:t>05.01.2025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1283036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409E601-3B26-4F06-AD47-8B2D9D87328B}" type="datetimeFigureOut">
              <a:rPr lang="ru-RU" smtClean="0"/>
              <a:t>05.01.2025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1173237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09E601-3B26-4F06-AD47-8B2D9D87328B}" type="datetimeFigureOut">
              <a:rPr lang="ru-RU" smtClean="0"/>
              <a:t>05.01.2025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48988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09E601-3B26-4F06-AD47-8B2D9D87328B}" type="datetimeFigureOut">
              <a:rPr lang="ru-RU" smtClean="0"/>
              <a:t>05.01.2025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2235034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409E601-3B26-4F06-AD47-8B2D9D87328B}" type="datetimeFigureOut">
              <a:rPr lang="ru-RU" smtClean="0"/>
              <a:t>05.01.2025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119EA7B8-E814-4702-9821-E3D8C7E911DA}" type="slidenum">
              <a:rPr lang="ru-RU" smtClean="0"/>
              <a:t>‹#›</a:t>
            </a:fld>
            <a:endParaRPr lang="ru-RU"/>
          </a:p>
        </p:txBody>
      </p:sp>
    </p:spTree>
    <p:extLst>
      <p:ext uri="{BB962C8B-B14F-4D97-AF65-F5344CB8AC3E}">
        <p14:creationId xmlns:p14="http://schemas.microsoft.com/office/powerpoint/2010/main" val="2362648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C409E601-3B26-4F06-AD47-8B2D9D87328B}" type="datetimeFigureOut">
              <a:rPr lang="ru-RU" smtClean="0"/>
              <a:t>05.01.2025</a:t>
            </a:fld>
            <a:endParaRPr lang="ru-RU"/>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ru-RU"/>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119EA7B8-E814-4702-9821-E3D8C7E911DA}" type="slidenum">
              <a:rPr lang="ru-RU" smtClean="0"/>
              <a:t>‹#›</a:t>
            </a:fld>
            <a:endParaRPr lang="ru-RU"/>
          </a:p>
        </p:txBody>
      </p:sp>
    </p:spTree>
    <p:extLst>
      <p:ext uri="{BB962C8B-B14F-4D97-AF65-F5344CB8AC3E}">
        <p14:creationId xmlns:p14="http://schemas.microsoft.com/office/powerpoint/2010/main" val="2312364231"/>
      </p:ext>
    </p:extLst>
  </p:cSld>
  <p:clrMap bg1="dk1" tx1="lt1" bg2="dk2"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37491" y="2426678"/>
            <a:ext cx="10594732" cy="1015663"/>
          </a:xfrm>
          <a:prstGeom prst="rect">
            <a:avLst/>
          </a:prstGeom>
          <a:noFill/>
        </p:spPr>
        <p:txBody>
          <a:bodyPr wrap="square" rtlCol="0">
            <a:spAutoFit/>
          </a:bodyPr>
          <a:lstStyle/>
          <a:p>
            <a:pPr algn="ctr"/>
            <a:r>
              <a:rPr lang="kk-KZ" sz="2000" b="1" dirty="0" smtClean="0">
                <a:solidFill>
                  <a:schemeClr val="bg1"/>
                </a:solidFill>
                <a:latin typeface="Times New Roman" panose="02020603050405020304" pitchFamily="18" charset="0"/>
                <a:cs typeface="Times New Roman" panose="02020603050405020304" pitchFamily="18" charset="0"/>
              </a:rPr>
              <a:t>«ТАШКЕНТ ИРРИГАЦИЯ ЖӘНЕ АУЫЛ ШАРУАШЫЛЫҒЫН МЕХАНИКАЛАНДЫРУ ИНЖЕНЕРЛЕРІ ИНСТИТУТЫ» ҰЛТТЫҚ ЗЕРТТЕУ УНИВЕРСИТЕТІНІҢ </a:t>
            </a:r>
          </a:p>
          <a:p>
            <a:pPr algn="ctr"/>
            <a:r>
              <a:rPr lang="kk-KZ" sz="2000" b="1" dirty="0" smtClean="0">
                <a:solidFill>
                  <a:schemeClr val="bg1"/>
                </a:solidFill>
                <a:latin typeface="Times New Roman" panose="02020603050405020304" pitchFamily="18" charset="0"/>
                <a:cs typeface="Times New Roman" panose="02020603050405020304" pitchFamily="18" charset="0"/>
              </a:rPr>
              <a:t>АЛМАТЫ ҚАЛАСЫНДАҒЫ ФИЛИАЛЫ</a:t>
            </a:r>
            <a:endParaRPr lang="ru-RU" sz="20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8686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46485" y="2338754"/>
            <a:ext cx="6963509" cy="646331"/>
          </a:xfrm>
          <a:prstGeom prst="rect">
            <a:avLst/>
          </a:prstGeom>
          <a:noFill/>
        </p:spPr>
        <p:txBody>
          <a:bodyPr wrap="none" rtlCol="0">
            <a:spAutoFit/>
          </a:bodyPr>
          <a:lstStyle/>
          <a:p>
            <a:r>
              <a:rPr lang="kk-KZ" sz="3600" b="1" dirty="0" smtClean="0">
                <a:latin typeface="Times New Roman" panose="02020603050405020304" pitchFamily="18" charset="0"/>
                <a:cs typeface="Times New Roman" panose="02020603050405020304" pitchFamily="18" charset="0"/>
              </a:rPr>
              <a:t>НАЗАРЛАРЫҢЫЗҒА РАХМЕТ!</a:t>
            </a:r>
            <a:endParaRPr lang="ru-RU"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1512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9061" y="630288"/>
            <a:ext cx="10324583" cy="6001643"/>
          </a:xfrm>
          <a:prstGeom prst="rect">
            <a:avLst/>
          </a:prstGeom>
          <a:noFill/>
        </p:spPr>
        <p:txBody>
          <a:bodyPr wrap="square" rtlCol="0">
            <a:spAutoFit/>
          </a:bodyPr>
          <a:lstStyle/>
          <a:p>
            <a:pPr algn="just"/>
            <a:r>
              <a:rPr lang="kk-KZ" sz="2400" dirty="0" smtClean="0">
                <a:solidFill>
                  <a:schemeClr val="bg1"/>
                </a:solidFill>
                <a:latin typeface="Times New Roman" panose="02020603050405020304" pitchFamily="18" charset="0"/>
                <a:cs typeface="Times New Roman" panose="02020603050405020304" pitchFamily="18" charset="0"/>
              </a:rPr>
              <a:t>	Қазақстан Республикасының Президенті Қасым-Жомарт Тоқаевтың 2022 жылы желтоқсан айында Ташкентке барған мемлекеттік сапарының, 2023 жылы 3 наурызда Шымкент қаласында өткен Қазақстан Республикасы мен Өзбекстан Республикасы мемлекет басшыларының кездесу қорытындысы бойынша қол жеткізген келісімге сәйкес, Қазақ ұлттық аграрлық зерттеу университетінің базасында «Ташкент ирригация және ауыл шаруашылығын механикаландыру инженерлері институты» ұлттық зерттеу университетінің филиалын ашу міндеттелді. </a:t>
            </a:r>
          </a:p>
          <a:p>
            <a:pPr algn="just"/>
            <a:r>
              <a:rPr lang="kk-KZ" sz="2400" dirty="0" smtClean="0">
                <a:solidFill>
                  <a:schemeClr val="bg1"/>
                </a:solidFill>
                <a:latin typeface="Times New Roman" panose="02020603050405020304" pitchFamily="18" charset="0"/>
                <a:cs typeface="Times New Roman" panose="02020603050405020304" pitchFamily="18" charset="0"/>
              </a:rPr>
              <a:t>	Осы міндетті іске асыру мақсатында Қазақстан Республикасы Су шаруашылығы министрінің орынбасары Б.Бекбауов, Қазақстан Республикасы Ғылым және жоғары білім министрінің орынбасары Қ.Ерғалиев және Өзбекстан Республикасы Жоғары білім, ғылым және инновациялар министрінің бірінші орынбасары К.Каримов «Жол картасын»</a:t>
            </a:r>
          </a:p>
          <a:p>
            <a:pPr algn="just"/>
            <a:r>
              <a:rPr lang="kk-KZ" sz="2400" dirty="0" smtClean="0">
                <a:solidFill>
                  <a:schemeClr val="bg1"/>
                </a:solidFill>
                <a:latin typeface="Times New Roman" panose="02020603050405020304" pitchFamily="18" charset="0"/>
                <a:cs typeface="Times New Roman" panose="02020603050405020304" pitchFamily="18" charset="0"/>
              </a:rPr>
              <a:t> бекітті.</a:t>
            </a:r>
          </a:p>
          <a:p>
            <a:pPr algn="just"/>
            <a:r>
              <a:rPr lang="kk-KZ" sz="2400" dirty="0">
                <a:solidFill>
                  <a:schemeClr val="bg1"/>
                </a:solidFill>
                <a:latin typeface="Times New Roman" panose="02020603050405020304" pitchFamily="18" charset="0"/>
                <a:cs typeface="Times New Roman" panose="02020603050405020304" pitchFamily="18" charset="0"/>
              </a:rPr>
              <a:t>Қазақстан Республикасы Ғылым және жоғары білім </a:t>
            </a:r>
            <a:r>
              <a:rPr lang="kk-KZ" sz="2400" dirty="0" smtClean="0">
                <a:solidFill>
                  <a:schemeClr val="bg1"/>
                </a:solidFill>
                <a:latin typeface="Times New Roman" panose="02020603050405020304" pitchFamily="18" charset="0"/>
                <a:cs typeface="Times New Roman" panose="02020603050405020304" pitchFamily="18" charset="0"/>
              </a:rPr>
              <a:t>министрінің 14 май 2024 жыл №228 бұйрығы.</a:t>
            </a:r>
          </a:p>
        </p:txBody>
      </p:sp>
    </p:spTree>
    <p:extLst>
      <p:ext uri="{BB962C8B-B14F-4D97-AF65-F5344CB8AC3E}">
        <p14:creationId xmlns:p14="http://schemas.microsoft.com/office/powerpoint/2010/main" val="680682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25624" y="361519"/>
            <a:ext cx="10641106" cy="923330"/>
          </a:xfrm>
          <a:prstGeom prst="rect">
            <a:avLst/>
          </a:prstGeom>
          <a:noFill/>
        </p:spPr>
        <p:txBody>
          <a:bodyPr wrap="square" rtlCol="0">
            <a:spAutoFit/>
          </a:bodyPr>
          <a:lstStyle/>
          <a:p>
            <a:r>
              <a:rPr lang="kk-KZ" dirty="0" smtClean="0">
                <a:solidFill>
                  <a:schemeClr val="bg1"/>
                </a:solidFill>
                <a:latin typeface="Times New Roman" panose="02020603050405020304" pitchFamily="18" charset="0"/>
                <a:cs typeface="Times New Roman" panose="02020603050405020304" pitchFamily="18" charset="0"/>
              </a:rPr>
              <a:t>Осы бұйрыққа сәйкес филиалда </a:t>
            </a:r>
          </a:p>
          <a:p>
            <a:r>
              <a:rPr lang="kk-KZ" dirty="0" smtClean="0">
                <a:solidFill>
                  <a:schemeClr val="bg1"/>
                </a:solidFill>
                <a:latin typeface="Times New Roman" panose="02020603050405020304" pitchFamily="18" charset="0"/>
                <a:cs typeface="Times New Roman" panose="02020603050405020304" pitchFamily="18" charset="0"/>
              </a:rPr>
              <a:t>1 курс бойынша - 14 студент грант негізінде және 1 студент ақылы келісім-шарт негізінде</a:t>
            </a:r>
          </a:p>
          <a:p>
            <a:r>
              <a:rPr lang="kk-KZ" dirty="0" smtClean="0">
                <a:solidFill>
                  <a:schemeClr val="bg1"/>
                </a:solidFill>
                <a:latin typeface="Times New Roman" panose="02020603050405020304" pitchFamily="18" charset="0"/>
                <a:cs typeface="Times New Roman" panose="02020603050405020304" pitchFamily="18" charset="0"/>
              </a:rPr>
              <a:t>2 курс бойынша – 13 студент грант негізінде және 2 студент ақылы келісім-шарт негізінде білім алуда</a:t>
            </a:r>
            <a:endParaRPr lang="ru-RU" dirty="0">
              <a:solidFill>
                <a:schemeClr val="bg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t="3718" b="11667"/>
          <a:stretch/>
        </p:blipFill>
        <p:spPr>
          <a:xfrm rot="16200000">
            <a:off x="2991720" y="-204925"/>
            <a:ext cx="5507282" cy="8284460"/>
          </a:xfrm>
          <a:prstGeom prst="rect">
            <a:avLst/>
          </a:prstGeom>
        </p:spPr>
      </p:pic>
    </p:spTree>
    <p:extLst>
      <p:ext uri="{BB962C8B-B14F-4D97-AF65-F5344CB8AC3E}">
        <p14:creationId xmlns:p14="http://schemas.microsoft.com/office/powerpoint/2010/main" val="2447580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t="4872" b="5000"/>
          <a:stretch/>
        </p:blipFill>
        <p:spPr>
          <a:xfrm rot="16200000">
            <a:off x="2876407" y="-1654590"/>
            <a:ext cx="6486078" cy="10392507"/>
          </a:xfrm>
          <a:prstGeom prst="rect">
            <a:avLst/>
          </a:prstGeom>
        </p:spPr>
      </p:pic>
    </p:spTree>
    <p:extLst>
      <p:ext uri="{BB962C8B-B14F-4D97-AF65-F5344CB8AC3E}">
        <p14:creationId xmlns:p14="http://schemas.microsoft.com/office/powerpoint/2010/main" val="1538143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saturation sat="66000"/>
                    </a14:imgEffect>
                    <a14:imgEffect>
                      <a14:brightnessContrast bright="40000" contrast="-40000"/>
                    </a14:imgEffect>
                  </a14:imgLayer>
                </a14:imgProps>
              </a:ext>
              <a:ext uri="{28A0092B-C50C-407E-A947-70E740481C1C}">
                <a14:useLocalDpi xmlns:a14="http://schemas.microsoft.com/office/drawing/2010/main" val="0"/>
              </a:ext>
            </a:extLst>
          </a:blip>
          <a:srcRect t="5264" b="9628"/>
          <a:stretch/>
        </p:blipFill>
        <p:spPr>
          <a:xfrm rot="16200000">
            <a:off x="2473300" y="-1506515"/>
            <a:ext cx="6587441" cy="9954358"/>
          </a:xfrm>
          <a:prstGeom prst="rect">
            <a:avLst/>
          </a:prstGeom>
        </p:spPr>
      </p:pic>
    </p:spTree>
    <p:extLst>
      <p:ext uri="{BB962C8B-B14F-4D97-AF65-F5344CB8AC3E}">
        <p14:creationId xmlns:p14="http://schemas.microsoft.com/office/powerpoint/2010/main" val="3978486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6392" t="8205" b="11410"/>
          <a:stretch/>
        </p:blipFill>
        <p:spPr>
          <a:xfrm rot="16200000">
            <a:off x="2412947" y="-1472171"/>
            <a:ext cx="6497317" cy="9919005"/>
          </a:xfrm>
          <a:prstGeom prst="rect">
            <a:avLst/>
          </a:prstGeom>
        </p:spPr>
      </p:pic>
    </p:spTree>
    <p:extLst>
      <p:ext uri="{BB962C8B-B14F-4D97-AF65-F5344CB8AC3E}">
        <p14:creationId xmlns:p14="http://schemas.microsoft.com/office/powerpoint/2010/main" val="9520227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blob:https://web.whatsapp.com/ca40ec9d-f72d-4738-9dac-c335f4452b5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t="4872" b="11666"/>
          <a:stretch/>
        </p:blipFill>
        <p:spPr>
          <a:xfrm rot="16200000">
            <a:off x="2651709" y="-1192555"/>
            <a:ext cx="6388883" cy="9479573"/>
          </a:xfrm>
          <a:prstGeom prst="rect">
            <a:avLst/>
          </a:prstGeom>
        </p:spPr>
      </p:pic>
    </p:spTree>
    <p:extLst>
      <p:ext uri="{BB962C8B-B14F-4D97-AF65-F5344CB8AC3E}">
        <p14:creationId xmlns:p14="http://schemas.microsoft.com/office/powerpoint/2010/main" val="4935380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33741" t="6794" b="10257"/>
          <a:stretch/>
        </p:blipFill>
        <p:spPr>
          <a:xfrm rot="16200000">
            <a:off x="4171039" y="-460687"/>
            <a:ext cx="3867333" cy="8607130"/>
          </a:xfrm>
          <a:prstGeom prst="rect">
            <a:avLst/>
          </a:prstGeom>
        </p:spPr>
      </p:pic>
    </p:spTree>
    <p:extLst>
      <p:ext uri="{BB962C8B-B14F-4D97-AF65-F5344CB8AC3E}">
        <p14:creationId xmlns:p14="http://schemas.microsoft.com/office/powerpoint/2010/main" val="23930797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272382045"/>
              </p:ext>
            </p:extLst>
          </p:nvPr>
        </p:nvGraphicFramePr>
        <p:xfrm>
          <a:off x="-4" y="0"/>
          <a:ext cx="12192002" cy="9196624"/>
        </p:xfrm>
        <a:graphic>
          <a:graphicData uri="http://schemas.openxmlformats.org/drawingml/2006/table">
            <a:tbl>
              <a:tblPr firstRow="1" firstCol="1" bandRow="1">
                <a:tableStyleId>{5C22544A-7EE6-4342-B048-85BDC9FD1C3A}</a:tableStyleId>
              </a:tblPr>
              <a:tblGrid>
                <a:gridCol w="878033">
                  <a:extLst>
                    <a:ext uri="{9D8B030D-6E8A-4147-A177-3AD203B41FA5}">
                      <a16:colId xmlns:a16="http://schemas.microsoft.com/office/drawing/2014/main" val="820817718"/>
                    </a:ext>
                  </a:extLst>
                </a:gridCol>
                <a:gridCol w="2535699">
                  <a:extLst>
                    <a:ext uri="{9D8B030D-6E8A-4147-A177-3AD203B41FA5}">
                      <a16:colId xmlns:a16="http://schemas.microsoft.com/office/drawing/2014/main" val="3383811692"/>
                    </a:ext>
                  </a:extLst>
                </a:gridCol>
                <a:gridCol w="975056">
                  <a:extLst>
                    <a:ext uri="{9D8B030D-6E8A-4147-A177-3AD203B41FA5}">
                      <a16:colId xmlns:a16="http://schemas.microsoft.com/office/drawing/2014/main" val="1947037115"/>
                    </a:ext>
                  </a:extLst>
                </a:gridCol>
                <a:gridCol w="1658354">
                  <a:extLst>
                    <a:ext uri="{9D8B030D-6E8A-4147-A177-3AD203B41FA5}">
                      <a16:colId xmlns:a16="http://schemas.microsoft.com/office/drawing/2014/main" val="2352159151"/>
                    </a:ext>
                  </a:extLst>
                </a:gridCol>
                <a:gridCol w="1658354">
                  <a:extLst>
                    <a:ext uri="{9D8B030D-6E8A-4147-A177-3AD203B41FA5}">
                      <a16:colId xmlns:a16="http://schemas.microsoft.com/office/drawing/2014/main" val="519671530"/>
                    </a:ext>
                  </a:extLst>
                </a:gridCol>
                <a:gridCol w="2243253">
                  <a:extLst>
                    <a:ext uri="{9D8B030D-6E8A-4147-A177-3AD203B41FA5}">
                      <a16:colId xmlns:a16="http://schemas.microsoft.com/office/drawing/2014/main" val="2517724898"/>
                    </a:ext>
                  </a:extLst>
                </a:gridCol>
                <a:gridCol w="2243253">
                  <a:extLst>
                    <a:ext uri="{9D8B030D-6E8A-4147-A177-3AD203B41FA5}">
                      <a16:colId xmlns:a16="http://schemas.microsoft.com/office/drawing/2014/main" val="3840762332"/>
                    </a:ext>
                  </a:extLst>
                </a:gridCol>
              </a:tblGrid>
              <a:tr h="214581">
                <a:tc gridSpan="7">
                  <a:txBody>
                    <a:bodyPr/>
                    <a:lstStyle/>
                    <a:p>
                      <a:pPr algn="ctr">
                        <a:lnSpc>
                          <a:spcPct val="107000"/>
                        </a:lnSpc>
                        <a:spcAft>
                          <a:spcPts val="0"/>
                        </a:spcAft>
                      </a:pPr>
                      <a:r>
                        <a:rPr lang="ru-RU" sz="600" dirty="0">
                          <a:effectLst/>
                        </a:rPr>
                        <a:t>Существующий и предлагаемые направлении и специальности филиала НИУ «ТИИИМСХ» г. Алматы на 2025-2026 учебный год</a:t>
                      </a:r>
                      <a:endParaRPr lang="ru-RU"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2862948966"/>
                  </a:ext>
                </a:extLst>
              </a:tr>
              <a:tr h="157680">
                <a:tc gridSpan="4">
                  <a:txBody>
                    <a:bodyPr/>
                    <a:lstStyle/>
                    <a:p>
                      <a:pPr algn="ctr"/>
                      <a:r>
                        <a:rPr lang="ru-RU" sz="1400" dirty="0">
                          <a:solidFill>
                            <a:schemeClr val="bg1"/>
                          </a:solidFill>
                          <a:effectLst/>
                          <a:highlight>
                            <a:srgbClr val="00FFFF"/>
                          </a:highlight>
                          <a:latin typeface="Times New Roman" panose="02020603050405020304" pitchFamily="18" charset="0"/>
                          <a:cs typeface="Times New Roman" panose="02020603050405020304" pitchFamily="18" charset="0"/>
                        </a:rPr>
                        <a:t>Узбекистан</a:t>
                      </a:r>
                      <a:endParaRPr lang="ru-RU" sz="1400" dirty="0">
                        <a:solidFill>
                          <a:schemeClr val="bg1"/>
                        </a:solidFill>
                        <a:effectLst/>
                        <a:latin typeface="Times New Roman" panose="02020603050405020304" pitchFamily="18"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ctr">
                        <a:lnSpc>
                          <a:spcPct val="107000"/>
                        </a:lnSpc>
                        <a:spcAft>
                          <a:spcPts val="0"/>
                        </a:spcAft>
                      </a:pPr>
                      <a:r>
                        <a:rPr lang="ru-RU" sz="1400">
                          <a:effectLst/>
                          <a:highlight>
                            <a:srgbClr val="00FFFF"/>
                          </a:highlight>
                          <a:latin typeface="Times New Roman" panose="02020603050405020304" pitchFamily="18" charset="0"/>
                          <a:cs typeface="Times New Roman" panose="02020603050405020304" pitchFamily="18" charset="0"/>
                        </a:rPr>
                        <a:t>Казахстан</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72937327"/>
                  </a:ext>
                </a:extLst>
              </a:tr>
              <a:tr h="586206">
                <a:tc rowSpan="2">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п/н</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rowSpan="2">
                  <a:txBody>
                    <a:bodyPr/>
                    <a:lstStyle/>
                    <a:p>
                      <a:pPr algn="ct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dirty="0">
                          <a:effectLst/>
                          <a:latin typeface="Times New Roman" panose="02020603050405020304" pitchFamily="18" charset="0"/>
                          <a:cs typeface="Times New Roman" panose="02020603050405020304" pitchFamily="18" charset="0"/>
                        </a:rPr>
                        <a:t>Название областей знаний и образования, образовательных направлений и специальностей</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nchor="ctr"/>
                </a:tc>
                <a:tc gridSpan="2">
                  <a:txBody>
                    <a:bodyPr/>
                    <a:lstStyle/>
                    <a:p>
                      <a:r>
                        <a:rPr lang="ru-RU" sz="1400" dirty="0">
                          <a:effectLst/>
                          <a:latin typeface="Times New Roman" panose="02020603050405020304" pitchFamily="18" charset="0"/>
                          <a:cs typeface="Times New Roman" panose="02020603050405020304" pitchFamily="18" charset="0"/>
                        </a:rPr>
                        <a:t>Код</a:t>
                      </a:r>
                    </a:p>
                  </a:txBody>
                  <a:tcPr marL="35591" marR="35591" marT="0" marB="0"/>
                </a:tc>
                <a:tc hMerge="1">
                  <a:txBody>
                    <a:bodyPr/>
                    <a:lstStyle/>
                    <a:p>
                      <a:endParaRPr lang="ru-RU"/>
                    </a:p>
                  </a:txBody>
                  <a:tcPr/>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Код и классификация области образования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Код и классификация направлений подготовки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Образовательная программа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95348612"/>
                  </a:ext>
                </a:extLst>
              </a:tr>
              <a:tr h="191635">
                <a:tc vMerge="1">
                  <a:txBody>
                    <a:bodyPr/>
                    <a:lstStyle/>
                    <a:p>
                      <a:endParaRPr lang="ru-RU"/>
                    </a:p>
                  </a:txBody>
                  <a:tcPr/>
                </a:tc>
                <a:tc vMerge="1">
                  <a:txBody>
                    <a:bodyPr/>
                    <a:lstStyle/>
                    <a:p>
                      <a:endParaRPr lang="ru-RU"/>
                    </a:p>
                  </a:txBody>
                  <a:tcPr/>
                </a:tc>
                <a:tc>
                  <a:txBody>
                    <a:bodyPr/>
                    <a:lstStyle/>
                    <a:p>
                      <a:r>
                        <a:rPr lang="ru-RU" sz="1400">
                          <a:effectLst/>
                          <a:latin typeface="Times New Roman" panose="02020603050405020304" pitchFamily="18" charset="0"/>
                          <a:cs typeface="Times New Roman" panose="02020603050405020304" pitchFamily="18" charset="0"/>
                        </a:rPr>
                        <a:t>Направлений бакалавра</a:t>
                      </a:r>
                    </a:p>
                  </a:txBody>
                  <a:tcPr marL="35591" marR="35591" marT="0" marB="0"/>
                </a:tc>
                <a:tc>
                  <a:txBody>
                    <a:bodyPr/>
                    <a:lstStyle/>
                    <a:p>
                      <a:r>
                        <a:rPr lang="ru-RU" sz="1400">
                          <a:effectLst/>
                          <a:latin typeface="Times New Roman" panose="02020603050405020304" pitchFamily="18" charset="0"/>
                          <a:cs typeface="Times New Roman" panose="02020603050405020304" pitchFamily="18" charset="0"/>
                        </a:rPr>
                        <a:t>Специализации магистратуры</a:t>
                      </a: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1502934939"/>
                  </a:ext>
                </a:extLst>
              </a:tr>
              <a:tr h="293033">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r>
                        <a:rPr lang="ru-RU" sz="1400">
                          <a:effectLst/>
                          <a:latin typeface="Times New Roman" panose="02020603050405020304" pitchFamily="18" charset="0"/>
                          <a:cs typeface="Times New Roman" panose="02020603050405020304" pitchFamily="18" charset="0"/>
                        </a:rPr>
                        <a:t>6-степень</a:t>
                      </a:r>
                    </a:p>
                  </a:txBody>
                  <a:tcPr marL="35591" marR="35591" marT="0" marB="0"/>
                </a:tc>
                <a:tc>
                  <a:txBody>
                    <a:bodyPr/>
                    <a:lstStyle/>
                    <a:p>
                      <a:r>
                        <a:rPr lang="ru-RU" sz="1400">
                          <a:effectLst/>
                          <a:latin typeface="Times New Roman" panose="02020603050405020304" pitchFamily="18" charset="0"/>
                          <a:cs typeface="Times New Roman" panose="02020603050405020304" pitchFamily="18" charset="0"/>
                        </a:rPr>
                        <a:t>7 степень</a:t>
                      </a: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616610679"/>
                  </a:ext>
                </a:extLst>
              </a:tr>
              <a:tr h="438020">
                <a:tc>
                  <a:txBody>
                    <a:bodyPr/>
                    <a:lstStyle/>
                    <a:p>
                      <a:r>
                        <a:rPr lang="ru-RU" sz="1400">
                          <a:effectLst/>
                          <a:latin typeface="Times New Roman" panose="02020603050405020304" pitchFamily="18" charset="0"/>
                          <a:cs typeface="Times New Roman" panose="02020603050405020304" pitchFamily="18" charset="0"/>
                        </a:rPr>
                        <a:t>Глава 8</a:t>
                      </a:r>
                    </a:p>
                  </a:txBody>
                  <a:tcPr marL="35591" marR="35591" marT="0" marB="0"/>
                </a:tc>
                <a:tc>
                  <a:txBody>
                    <a:bodyPr/>
                    <a:lstStyle/>
                    <a:p>
                      <a:r>
                        <a:rPr lang="ru-RU" sz="1400" dirty="0">
                          <a:effectLst/>
                          <a:latin typeface="Times New Roman" panose="02020603050405020304" pitchFamily="18" charset="0"/>
                          <a:cs typeface="Times New Roman" panose="02020603050405020304" pitchFamily="18" charset="0"/>
                        </a:rPr>
                        <a:t>СЕЛЬСКОЕ, ЛЕСНОЕ, РЫБНОЕ ХОЗЯЙСТВО И ВЕТЕРИНАРИЯ</a:t>
                      </a:r>
                    </a:p>
                  </a:txBody>
                  <a:tcPr marL="35591" marR="35591" marT="0" marB="0"/>
                </a:tc>
                <a:tc gridSpan="2">
                  <a:txBody>
                    <a:bodyPr/>
                    <a:lstStyle/>
                    <a:p>
                      <a:pPr algn="ctr">
                        <a:lnSpc>
                          <a:spcPct val="107000"/>
                        </a:lnSpc>
                        <a:spcAft>
                          <a:spcPts val="0"/>
                        </a:spcAft>
                      </a:pPr>
                      <a:r>
                        <a:rPr lang="en-US" sz="1400" dirty="0">
                          <a:effectLst/>
                          <a:latin typeface="Times New Roman" panose="02020603050405020304" pitchFamily="18" charset="0"/>
                          <a:cs typeface="Times New Roman" panose="02020603050405020304" pitchFamily="18" charset="0"/>
                        </a:rPr>
                        <a:t>800 000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6В08 Сельское хозяйство и биоресурсы</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667663164"/>
                  </a:ext>
                </a:extLst>
              </a:tr>
              <a:tr h="289834">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1</a:t>
                      </a:r>
                      <a:r>
                        <a:rPr lang="en-US" sz="1400">
                          <a:effectLst/>
                          <a:latin typeface="Times New Roman" panose="02020603050405020304" pitchFamily="18" charset="0"/>
                          <a:cs typeface="Times New Roman" panose="02020603050405020304" pitchFamily="18" charset="0"/>
                        </a:rPr>
                        <a:t>§.</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r>
                        <a:rPr lang="ru-RU" sz="1400">
                          <a:effectLst/>
                          <a:latin typeface="Times New Roman" panose="02020603050405020304" pitchFamily="18" charset="0"/>
                          <a:cs typeface="Times New Roman" panose="02020603050405020304" pitchFamily="18" charset="0"/>
                        </a:rPr>
                        <a:t>Сельское хозяйство</a:t>
                      </a:r>
                    </a:p>
                  </a:txBody>
                  <a:tcPr marL="35591" marR="35591" marT="0" marB="0"/>
                </a:tc>
                <a:tc gridSpan="2">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810000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6В086 Водные ресурсы и водопользования</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3821678363"/>
                  </a:ext>
                </a:extLst>
              </a:tr>
              <a:tr h="438020">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587.</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a:effectLst/>
                          <a:latin typeface="Times New Roman" panose="02020603050405020304" pitchFamily="18" charset="0"/>
                          <a:cs typeface="Times New Roman" panose="02020603050405020304" pitchFamily="18" charset="0"/>
                        </a:rPr>
                        <a:t>Направление образования:</a:t>
                      </a:r>
                    </a:p>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a:effectLst/>
                          <a:latin typeface="Times New Roman" panose="02020603050405020304" pitchFamily="18" charset="0"/>
                          <a:cs typeface="Times New Roman" panose="02020603050405020304" pitchFamily="18" charset="0"/>
                        </a:rPr>
                        <a:t>Водное хозяйство и мелиорация.</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60811200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6В08604 Водное хозяйство и мелиорация (ТИИИМСХ)</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2782842609"/>
                  </a:ext>
                </a:extLst>
              </a:tr>
              <a:tr h="587456">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594.</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Комплексное использование и управление водными ресурсами</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70811207</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7М08610 Комплексное использование и управление водными ресурсами</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2616184316"/>
                  </a:ext>
                </a:extLst>
              </a:tr>
              <a:tr h="157680">
                <a:tc gridSpan="7">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Докторантура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979670067"/>
                  </a:ext>
                </a:extLst>
              </a:tr>
              <a:tr h="289834">
                <a:tc>
                  <a:txBody>
                    <a:bodyPr/>
                    <a:lstStyle/>
                    <a:p>
                      <a:pP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a:effectLst/>
                          <a:latin typeface="Times New Roman" panose="02020603050405020304" pitchFamily="18" charset="0"/>
                          <a:cs typeface="Times New Roman" panose="02020603050405020304" pitchFamily="18" charset="0"/>
                        </a:rPr>
                        <a:t>06.01.02 -Мелиорация и орошаемое земледелие</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8Д08607 Мелиорация и орошаемое земледелие</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2209196505"/>
                  </a:ext>
                </a:extLst>
              </a:tr>
              <a:tr h="157680">
                <a:tc gridSpan="7">
                  <a:txBody>
                    <a:bodyPr/>
                    <a:lstStyle/>
                    <a:p>
                      <a:pPr algn="ct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dirty="0">
                          <a:effectLst/>
                          <a:latin typeface="Times New Roman" panose="02020603050405020304" pitchFamily="18" charset="0"/>
                          <a:cs typeface="Times New Roman" panose="02020603050405020304" pitchFamily="18" charset="0"/>
                        </a:rPr>
                        <a:t>Новая направлений бакалавра и специализации магистратуры.</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70623537"/>
                  </a:ext>
                </a:extLst>
              </a:tr>
              <a:tr h="734391">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6В07 Инженерные, обрабатывающие и строительные отрасли</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3521559479"/>
                  </a:ext>
                </a:extLst>
              </a:tr>
              <a:tr h="157680">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6В074 Водное хозяйства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2223768674"/>
                  </a:ext>
                </a:extLst>
              </a:tr>
              <a:tr h="702081">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599.</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a:effectLst/>
                          <a:latin typeface="Times New Roman" panose="02020603050405020304" pitchFamily="18" charset="0"/>
                          <a:cs typeface="Times New Roman" panose="02020603050405020304" pitchFamily="18" charset="0"/>
                        </a:rPr>
                        <a:t>Направление образования:</a:t>
                      </a:r>
                    </a:p>
                    <a:p>
                      <a:r>
                        <a:rPr lang="ru-RU" sz="1400">
                          <a:effectLst/>
                          <a:latin typeface="Times New Roman" panose="02020603050405020304" pitchFamily="18" charset="0"/>
                          <a:cs typeface="Times New Roman" panose="02020603050405020304" pitchFamily="18" charset="0"/>
                        </a:rPr>
                        <a:t>Эксплуатация гидротехнических сооружений и насосных станций</a:t>
                      </a: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60811300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just">
                        <a:lnSpc>
                          <a:spcPct val="107000"/>
                        </a:lnSpc>
                        <a:spcAft>
                          <a:spcPts val="0"/>
                        </a:spcAft>
                      </a:pPr>
                      <a:r>
                        <a:rPr lang="ru-RU" sz="1400">
                          <a:effectLst/>
                          <a:latin typeface="Times New Roman" panose="02020603050405020304" pitchFamily="18" charset="0"/>
                          <a:cs typeface="Times New Roman" panose="02020603050405020304" pitchFamily="18" charset="0"/>
                        </a:rPr>
                        <a:t>Эксплуатация гидротехнических сооружений и насосных станций</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2832383652"/>
                  </a:ext>
                </a:extLst>
              </a:tr>
              <a:tr h="734391">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600.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a:effectLst/>
                          <a:latin typeface="Times New Roman" panose="02020603050405020304" pitchFamily="18" charset="0"/>
                          <a:cs typeface="Times New Roman" panose="02020603050405020304" pitchFamily="18" charset="0"/>
                        </a:rPr>
                        <a:t>Эксплуатация гидротехнических сооружений, их надежность и безопасность</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en-US" sz="1400">
                          <a:effectLst/>
                          <a:latin typeface="Times New Roman" panose="02020603050405020304" pitchFamily="18" charset="0"/>
                          <a:cs typeface="Times New Roman" panose="02020603050405020304" pitchFamily="18" charset="0"/>
                        </a:rPr>
                        <a:t>70811301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tc>
                  <a:txBody>
                    <a:bodyPr/>
                    <a:lstStyle/>
                    <a:p>
                      <a:pPr algn="just">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1400" dirty="0">
                          <a:effectLst/>
                          <a:latin typeface="Times New Roman" panose="02020603050405020304" pitchFamily="18" charset="0"/>
                          <a:cs typeface="Times New Roman" panose="02020603050405020304" pitchFamily="18" charset="0"/>
                        </a:rPr>
                        <a:t>Эксплуатация гидротехнических сооружений, их надежность и безопасность</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999473368"/>
                  </a:ext>
                </a:extLst>
              </a:tr>
              <a:tr h="157680">
                <a:tc>
                  <a:txBody>
                    <a:bodyPr/>
                    <a:lstStyle/>
                    <a:p>
                      <a:pPr>
                        <a:lnSpc>
                          <a:spcPct val="107000"/>
                        </a:lnSpc>
                        <a:spcAft>
                          <a:spcPts val="0"/>
                        </a:spcAft>
                      </a:pPr>
                      <a:r>
                        <a:rPr lang="ru-RU" sz="600">
                          <a:effectLst/>
                        </a:rPr>
                        <a:t> </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gridSpan="6">
                  <a:txBody>
                    <a:bodyPr/>
                    <a:lstStyle/>
                    <a:p>
                      <a:pPr algn="ctr">
                        <a:lnSpc>
                          <a:spcPct val="107000"/>
                        </a:lnSpc>
                        <a:spcAft>
                          <a:spcPts val="0"/>
                        </a:spcAft>
                      </a:pPr>
                      <a:r>
                        <a:rPr lang="ru-RU" sz="600" dirty="0">
                          <a:effectLst/>
                        </a:rPr>
                        <a:t>Докторантура</a:t>
                      </a:r>
                      <a:endParaRPr lang="ru-RU"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744777966"/>
                  </a:ext>
                </a:extLst>
              </a:tr>
              <a:tr h="586206">
                <a:tc>
                  <a:txBody>
                    <a:bodyPr/>
                    <a:lstStyle/>
                    <a:p>
                      <a:pPr>
                        <a:lnSpc>
                          <a:spcPct val="107000"/>
                        </a:lnSpc>
                        <a:spcAft>
                          <a:spcPts val="0"/>
                        </a:spcAft>
                      </a:pPr>
                      <a:r>
                        <a:rPr lang="ru-RU" sz="600" dirty="0">
                          <a:effectLst/>
                        </a:rPr>
                        <a:t> </a:t>
                      </a:r>
                      <a:endParaRPr lang="ru-RU"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nSpc>
                          <a:spcPct val="107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sz="600">
                          <a:effectLst/>
                        </a:rPr>
                        <a:t>05.09.06 –Гидротехническое и мелиоративное строительство</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600">
                          <a:effectLst/>
                        </a:rPr>
                        <a:t> </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600">
                          <a:effectLst/>
                        </a:rPr>
                        <a:t> </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600">
                          <a:effectLst/>
                        </a:rPr>
                        <a:t> </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600">
                          <a:effectLst/>
                        </a:rPr>
                        <a:t> </a:t>
                      </a:r>
                      <a:endParaRPr lang="ru-RU" sz="60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tc>
                  <a:txBody>
                    <a:bodyPr/>
                    <a:lstStyle/>
                    <a:p>
                      <a:pPr algn="ctr">
                        <a:lnSpc>
                          <a:spcPct val="107000"/>
                        </a:lnSpc>
                        <a:spcAft>
                          <a:spcPts val="0"/>
                        </a:spcAft>
                      </a:pPr>
                      <a:r>
                        <a:rPr lang="ru-RU" sz="600" dirty="0">
                          <a:effectLst/>
                        </a:rPr>
                        <a:t>05.09.06 –Гидротехническое и мелиоративное строительство</a:t>
                      </a:r>
                      <a:endParaRPr lang="ru-RU"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5591" marR="35591" marT="0" marB="0"/>
                </a:tc>
                <a:extLst>
                  <a:ext uri="{0D108BD9-81ED-4DB2-BD59-A6C34878D82A}">
                    <a16:rowId xmlns:a16="http://schemas.microsoft.com/office/drawing/2014/main" val="1399714768"/>
                  </a:ext>
                </a:extLst>
              </a:tr>
            </a:tbl>
          </a:graphicData>
        </a:graphic>
      </p:graphicFrame>
    </p:spTree>
    <p:extLst>
      <p:ext uri="{BB962C8B-B14F-4D97-AF65-F5344CB8AC3E}">
        <p14:creationId xmlns:p14="http://schemas.microsoft.com/office/powerpoint/2010/main" val="24100939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каймление">
  <a:themeElements>
    <a:clrScheme name="Окаймление">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Окаймление">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каймление">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TM03090430[[fn=Окаймление]]</Template>
  <TotalTime>68</TotalTime>
  <Words>410</Words>
  <Application>Microsoft Office PowerPoint</Application>
  <PresentationFormat>Широкоэкранный</PresentationFormat>
  <Paragraphs>105</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Calibri</vt:lpstr>
      <vt:lpstr>Corbel</vt:lpstr>
      <vt:lpstr>Times New Roman</vt:lpstr>
      <vt:lpstr>Wingdings</vt:lpstr>
      <vt:lpstr>Окаймление</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01</cp:lastModifiedBy>
  <cp:revision>10</cp:revision>
  <dcterms:created xsi:type="dcterms:W3CDTF">2024-12-12T09:20:39Z</dcterms:created>
  <dcterms:modified xsi:type="dcterms:W3CDTF">2025-01-05T03:57:04Z</dcterms:modified>
</cp:coreProperties>
</file>